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3" r:id="rId3"/>
    <p:sldId id="258" r:id="rId4"/>
    <p:sldId id="260" r:id="rId5"/>
    <p:sldId id="259" r:id="rId6"/>
    <p:sldId id="268" r:id="rId7"/>
    <p:sldId id="266" r:id="rId8"/>
    <p:sldId id="282" r:id="rId9"/>
    <p:sldId id="269" r:id="rId10"/>
    <p:sldId id="267" r:id="rId11"/>
    <p:sldId id="276" r:id="rId12"/>
    <p:sldId id="270" r:id="rId13"/>
    <p:sldId id="274" r:id="rId14"/>
    <p:sldId id="278" r:id="rId15"/>
    <p:sldId id="279" r:id="rId16"/>
    <p:sldId id="277" r:id="rId17"/>
    <p:sldId id="280" r:id="rId18"/>
    <p:sldId id="281" r:id="rId19"/>
    <p:sldId id="284" r:id="rId20"/>
    <p:sldId id="285" r:id="rId21"/>
    <p:sldId id="286" r:id="rId22"/>
    <p:sldId id="264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DF7945-BB5C-40D5-B46C-C6F4B0EDB548}" v="48" dt="2023-06-02T01:12:31.6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88" autoAdjust="0"/>
    <p:restoredTop sz="94660"/>
  </p:normalViewPr>
  <p:slideViewPr>
    <p:cSldViewPr snapToGrid="0">
      <p:cViewPr>
        <p:scale>
          <a:sx n="100" d="100"/>
          <a:sy n="100" d="100"/>
        </p:scale>
        <p:origin x="58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5397BA-5853-401A-A07F-106DA653466D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6C6A0D4-0677-48EC-B393-7FBC73CA3A2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AKA “Totals Bet”</a:t>
          </a:r>
          <a:endParaRPr lang="en-US" dirty="0"/>
        </a:p>
      </dgm:t>
    </dgm:pt>
    <dgm:pt modelId="{E3F1D8FE-22F8-478A-8753-1718B35BA522}" type="parTrans" cxnId="{D9369A87-8450-4B77-9082-4AB0BBE0D8C4}">
      <dgm:prSet/>
      <dgm:spPr/>
      <dgm:t>
        <a:bodyPr/>
        <a:lstStyle/>
        <a:p>
          <a:endParaRPr lang="en-US"/>
        </a:p>
      </dgm:t>
    </dgm:pt>
    <dgm:pt modelId="{92A5FE72-9234-43F7-9A48-1319B7F82D89}" type="sibTrans" cxnId="{D9369A87-8450-4B77-9082-4AB0BBE0D8C4}">
      <dgm:prSet/>
      <dgm:spPr/>
      <dgm:t>
        <a:bodyPr/>
        <a:lstStyle/>
        <a:p>
          <a:endParaRPr lang="en-US"/>
        </a:p>
      </dgm:t>
    </dgm:pt>
    <dgm:pt modelId="{ECBE7060-4464-4106-BBA3-25E21ADD10DC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A bet on the total combined score of a single game</a:t>
          </a:r>
          <a:endParaRPr lang="en-US" dirty="0"/>
        </a:p>
      </dgm:t>
    </dgm:pt>
    <dgm:pt modelId="{5028B8D3-E8BC-4946-8114-3A7C13AC9DD8}" type="parTrans" cxnId="{809068D5-7D6C-4133-9689-8554A3C6DE2A}">
      <dgm:prSet/>
      <dgm:spPr/>
      <dgm:t>
        <a:bodyPr/>
        <a:lstStyle/>
        <a:p>
          <a:endParaRPr lang="en-US"/>
        </a:p>
      </dgm:t>
    </dgm:pt>
    <dgm:pt modelId="{1E5DF69D-91FF-4559-B505-3ACC1F6B547A}" type="sibTrans" cxnId="{809068D5-7D6C-4133-9689-8554A3C6DE2A}">
      <dgm:prSet/>
      <dgm:spPr/>
      <dgm:t>
        <a:bodyPr/>
        <a:lstStyle/>
        <a:p>
          <a:endParaRPr lang="en-US"/>
        </a:p>
      </dgm:t>
    </dgm:pt>
    <dgm:pt modelId="{97FD0522-7884-4FBB-934E-3CC41118346D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Higher or lower than a pre-determined value</a:t>
          </a:r>
          <a:endParaRPr lang="en-US" dirty="0"/>
        </a:p>
      </dgm:t>
    </dgm:pt>
    <dgm:pt modelId="{5BDECA7B-4AB5-42B2-8ED7-B5C005BDC4F8}" type="parTrans" cxnId="{4F0297FA-8D7C-40B1-9F93-271C76A88165}">
      <dgm:prSet/>
      <dgm:spPr/>
      <dgm:t>
        <a:bodyPr/>
        <a:lstStyle/>
        <a:p>
          <a:endParaRPr lang="en-US"/>
        </a:p>
      </dgm:t>
    </dgm:pt>
    <dgm:pt modelId="{87D7396D-AB61-45F7-B410-21C93F2320D8}" type="sibTrans" cxnId="{4F0297FA-8D7C-40B1-9F93-271C76A88165}">
      <dgm:prSet/>
      <dgm:spPr/>
      <dgm:t>
        <a:bodyPr/>
        <a:lstStyle/>
        <a:p>
          <a:endParaRPr lang="en-US"/>
        </a:p>
      </dgm:t>
    </dgm:pt>
    <dgm:pt modelId="{D67C0754-C979-4261-8C79-7A2274721ABC}" type="pres">
      <dgm:prSet presAssocID="{895397BA-5853-401A-A07F-106DA653466D}" presName="root" presStyleCnt="0">
        <dgm:presLayoutVars>
          <dgm:dir/>
          <dgm:resizeHandles val="exact"/>
        </dgm:presLayoutVars>
      </dgm:prSet>
      <dgm:spPr/>
    </dgm:pt>
    <dgm:pt modelId="{71660BB4-FD6B-44A1-BF95-F63BAA32734D}" type="pres">
      <dgm:prSet presAssocID="{76C6A0D4-0677-48EC-B393-7FBC73CA3A2E}" presName="compNode" presStyleCnt="0"/>
      <dgm:spPr/>
    </dgm:pt>
    <dgm:pt modelId="{9047AB3A-107C-4616-90A8-BA605AEC5811}" type="pres">
      <dgm:prSet presAssocID="{76C6A0D4-0677-48EC-B393-7FBC73CA3A2E}" presName="bgRect" presStyleLbl="bgShp" presStyleIdx="0" presStyleCnt="3"/>
      <dgm:spPr/>
    </dgm:pt>
    <dgm:pt modelId="{266DAF0D-BC4E-4292-A240-9DAECC6ACCA0}" type="pres">
      <dgm:prSet presAssocID="{76C6A0D4-0677-48EC-B393-7FBC73CA3A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484A3FA-2D17-4CDF-9182-BF515A320488}" type="pres">
      <dgm:prSet presAssocID="{76C6A0D4-0677-48EC-B393-7FBC73CA3A2E}" presName="spaceRect" presStyleCnt="0"/>
      <dgm:spPr/>
    </dgm:pt>
    <dgm:pt modelId="{7F99A039-D7FC-41AB-AC5D-E6811F38A377}" type="pres">
      <dgm:prSet presAssocID="{76C6A0D4-0677-48EC-B393-7FBC73CA3A2E}" presName="parTx" presStyleLbl="revTx" presStyleIdx="0" presStyleCnt="3">
        <dgm:presLayoutVars>
          <dgm:chMax val="0"/>
          <dgm:chPref val="0"/>
        </dgm:presLayoutVars>
      </dgm:prSet>
      <dgm:spPr/>
    </dgm:pt>
    <dgm:pt modelId="{4A134B71-72DE-4B05-B4C7-4BCAA149148B}" type="pres">
      <dgm:prSet presAssocID="{92A5FE72-9234-43F7-9A48-1319B7F82D89}" presName="sibTrans" presStyleCnt="0"/>
      <dgm:spPr/>
    </dgm:pt>
    <dgm:pt modelId="{E3B0DF1B-32FD-4E51-85F6-88D1F6AC53F5}" type="pres">
      <dgm:prSet presAssocID="{ECBE7060-4464-4106-BBA3-25E21ADD10DC}" presName="compNode" presStyleCnt="0"/>
      <dgm:spPr/>
    </dgm:pt>
    <dgm:pt modelId="{24F35BD2-3D44-46B5-9B2E-7773E7A17D1A}" type="pres">
      <dgm:prSet presAssocID="{ECBE7060-4464-4106-BBA3-25E21ADD10DC}" presName="bgRect" presStyleLbl="bgShp" presStyleIdx="1" presStyleCnt="3"/>
      <dgm:spPr/>
    </dgm:pt>
    <dgm:pt modelId="{45477678-74A7-4EAF-AE61-001D86FD5B1E}" type="pres">
      <dgm:prSet presAssocID="{ECBE7060-4464-4106-BBA3-25E21ADD10D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4B6B7D50-7126-43F4-B333-2C934F2F9850}" type="pres">
      <dgm:prSet presAssocID="{ECBE7060-4464-4106-BBA3-25E21ADD10DC}" presName="spaceRect" presStyleCnt="0"/>
      <dgm:spPr/>
    </dgm:pt>
    <dgm:pt modelId="{EF444A4A-7AED-478A-9088-43A40103946F}" type="pres">
      <dgm:prSet presAssocID="{ECBE7060-4464-4106-BBA3-25E21ADD10DC}" presName="parTx" presStyleLbl="revTx" presStyleIdx="1" presStyleCnt="3">
        <dgm:presLayoutVars>
          <dgm:chMax val="0"/>
          <dgm:chPref val="0"/>
        </dgm:presLayoutVars>
      </dgm:prSet>
      <dgm:spPr/>
    </dgm:pt>
    <dgm:pt modelId="{772FD7A9-71AB-40C2-AF11-5BD99977BC7F}" type="pres">
      <dgm:prSet presAssocID="{1E5DF69D-91FF-4559-B505-3ACC1F6B547A}" presName="sibTrans" presStyleCnt="0"/>
      <dgm:spPr/>
    </dgm:pt>
    <dgm:pt modelId="{D5F6F239-E6F0-4ED9-8E5F-7DBE11DEF1C7}" type="pres">
      <dgm:prSet presAssocID="{97FD0522-7884-4FBB-934E-3CC41118346D}" presName="compNode" presStyleCnt="0"/>
      <dgm:spPr/>
    </dgm:pt>
    <dgm:pt modelId="{9A2F60E4-4C33-4E54-A09D-C8F1616656E0}" type="pres">
      <dgm:prSet presAssocID="{97FD0522-7884-4FBB-934E-3CC41118346D}" presName="bgRect" presStyleLbl="bgShp" presStyleIdx="2" presStyleCnt="3"/>
      <dgm:spPr/>
    </dgm:pt>
    <dgm:pt modelId="{310C94BA-618D-4D0B-B410-0A0D5FE6FF7E}" type="pres">
      <dgm:prSet presAssocID="{97FD0522-7884-4FBB-934E-3CC41118346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BFFC1908-A471-4B3E-AFE6-BD88FA754553}" type="pres">
      <dgm:prSet presAssocID="{97FD0522-7884-4FBB-934E-3CC41118346D}" presName="spaceRect" presStyleCnt="0"/>
      <dgm:spPr/>
    </dgm:pt>
    <dgm:pt modelId="{017CC536-97A5-4A28-B71C-EA92FBBFDE7F}" type="pres">
      <dgm:prSet presAssocID="{97FD0522-7884-4FBB-934E-3CC41118346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093DD17-7F80-421F-B33C-49193001D6C2}" type="presOf" srcId="{ECBE7060-4464-4106-BBA3-25E21ADD10DC}" destId="{EF444A4A-7AED-478A-9088-43A40103946F}" srcOrd="0" destOrd="0" presId="urn:microsoft.com/office/officeart/2018/2/layout/IconVerticalSolidList"/>
    <dgm:cxn modelId="{D9369A87-8450-4B77-9082-4AB0BBE0D8C4}" srcId="{895397BA-5853-401A-A07F-106DA653466D}" destId="{76C6A0D4-0677-48EC-B393-7FBC73CA3A2E}" srcOrd="0" destOrd="0" parTransId="{E3F1D8FE-22F8-478A-8753-1718B35BA522}" sibTransId="{92A5FE72-9234-43F7-9A48-1319B7F82D89}"/>
    <dgm:cxn modelId="{4890789A-8D36-48BC-88F3-C3765C7C7C7D}" type="presOf" srcId="{97FD0522-7884-4FBB-934E-3CC41118346D}" destId="{017CC536-97A5-4A28-B71C-EA92FBBFDE7F}" srcOrd="0" destOrd="0" presId="urn:microsoft.com/office/officeart/2018/2/layout/IconVerticalSolidList"/>
    <dgm:cxn modelId="{5A5ADC9C-DD2E-42B7-AD2C-4177D563F34A}" type="presOf" srcId="{895397BA-5853-401A-A07F-106DA653466D}" destId="{D67C0754-C979-4261-8C79-7A2274721ABC}" srcOrd="0" destOrd="0" presId="urn:microsoft.com/office/officeart/2018/2/layout/IconVerticalSolidList"/>
    <dgm:cxn modelId="{5CFCADB1-0477-4C2D-A799-47090834ED1F}" type="presOf" srcId="{76C6A0D4-0677-48EC-B393-7FBC73CA3A2E}" destId="{7F99A039-D7FC-41AB-AC5D-E6811F38A377}" srcOrd="0" destOrd="0" presId="urn:microsoft.com/office/officeart/2018/2/layout/IconVerticalSolidList"/>
    <dgm:cxn modelId="{809068D5-7D6C-4133-9689-8554A3C6DE2A}" srcId="{895397BA-5853-401A-A07F-106DA653466D}" destId="{ECBE7060-4464-4106-BBA3-25E21ADD10DC}" srcOrd="1" destOrd="0" parTransId="{5028B8D3-E8BC-4946-8114-3A7C13AC9DD8}" sibTransId="{1E5DF69D-91FF-4559-B505-3ACC1F6B547A}"/>
    <dgm:cxn modelId="{4F0297FA-8D7C-40B1-9F93-271C76A88165}" srcId="{895397BA-5853-401A-A07F-106DA653466D}" destId="{97FD0522-7884-4FBB-934E-3CC41118346D}" srcOrd="2" destOrd="0" parTransId="{5BDECA7B-4AB5-42B2-8ED7-B5C005BDC4F8}" sibTransId="{87D7396D-AB61-45F7-B410-21C93F2320D8}"/>
    <dgm:cxn modelId="{E486A7CC-B6CF-4FA2-9491-EFB23715B488}" type="presParOf" srcId="{D67C0754-C979-4261-8C79-7A2274721ABC}" destId="{71660BB4-FD6B-44A1-BF95-F63BAA32734D}" srcOrd="0" destOrd="0" presId="urn:microsoft.com/office/officeart/2018/2/layout/IconVerticalSolidList"/>
    <dgm:cxn modelId="{7DB1945C-9CEC-4443-B9FC-BBA08CF14304}" type="presParOf" srcId="{71660BB4-FD6B-44A1-BF95-F63BAA32734D}" destId="{9047AB3A-107C-4616-90A8-BA605AEC5811}" srcOrd="0" destOrd="0" presId="urn:microsoft.com/office/officeart/2018/2/layout/IconVerticalSolidList"/>
    <dgm:cxn modelId="{C398243C-0486-423F-8F30-8210F7985E51}" type="presParOf" srcId="{71660BB4-FD6B-44A1-BF95-F63BAA32734D}" destId="{266DAF0D-BC4E-4292-A240-9DAECC6ACCA0}" srcOrd="1" destOrd="0" presId="urn:microsoft.com/office/officeart/2018/2/layout/IconVerticalSolidList"/>
    <dgm:cxn modelId="{F1810C25-66D0-4622-B185-668E1FF6C346}" type="presParOf" srcId="{71660BB4-FD6B-44A1-BF95-F63BAA32734D}" destId="{4484A3FA-2D17-4CDF-9182-BF515A320488}" srcOrd="2" destOrd="0" presId="urn:microsoft.com/office/officeart/2018/2/layout/IconVerticalSolidList"/>
    <dgm:cxn modelId="{489EE3E7-0AC6-4C45-981F-DDAEF25A5525}" type="presParOf" srcId="{71660BB4-FD6B-44A1-BF95-F63BAA32734D}" destId="{7F99A039-D7FC-41AB-AC5D-E6811F38A377}" srcOrd="3" destOrd="0" presId="urn:microsoft.com/office/officeart/2018/2/layout/IconVerticalSolidList"/>
    <dgm:cxn modelId="{6E1CFB0E-8E2C-4E63-807E-9082CB6A686D}" type="presParOf" srcId="{D67C0754-C979-4261-8C79-7A2274721ABC}" destId="{4A134B71-72DE-4B05-B4C7-4BCAA149148B}" srcOrd="1" destOrd="0" presId="urn:microsoft.com/office/officeart/2018/2/layout/IconVerticalSolidList"/>
    <dgm:cxn modelId="{FFB9189C-6172-4D68-A26F-974929065C69}" type="presParOf" srcId="{D67C0754-C979-4261-8C79-7A2274721ABC}" destId="{E3B0DF1B-32FD-4E51-85F6-88D1F6AC53F5}" srcOrd="2" destOrd="0" presId="urn:microsoft.com/office/officeart/2018/2/layout/IconVerticalSolidList"/>
    <dgm:cxn modelId="{54026AD2-00CF-42C0-8B4D-E10E2EB4FC42}" type="presParOf" srcId="{E3B0DF1B-32FD-4E51-85F6-88D1F6AC53F5}" destId="{24F35BD2-3D44-46B5-9B2E-7773E7A17D1A}" srcOrd="0" destOrd="0" presId="urn:microsoft.com/office/officeart/2018/2/layout/IconVerticalSolidList"/>
    <dgm:cxn modelId="{BE190397-A23B-4059-9059-724C9A274576}" type="presParOf" srcId="{E3B0DF1B-32FD-4E51-85F6-88D1F6AC53F5}" destId="{45477678-74A7-4EAF-AE61-001D86FD5B1E}" srcOrd="1" destOrd="0" presId="urn:microsoft.com/office/officeart/2018/2/layout/IconVerticalSolidList"/>
    <dgm:cxn modelId="{E259EFF4-18EF-412E-8521-C39DE787493A}" type="presParOf" srcId="{E3B0DF1B-32FD-4E51-85F6-88D1F6AC53F5}" destId="{4B6B7D50-7126-43F4-B333-2C934F2F9850}" srcOrd="2" destOrd="0" presId="urn:microsoft.com/office/officeart/2018/2/layout/IconVerticalSolidList"/>
    <dgm:cxn modelId="{10747887-B220-4BB1-94EC-F21D56DC5D2E}" type="presParOf" srcId="{E3B0DF1B-32FD-4E51-85F6-88D1F6AC53F5}" destId="{EF444A4A-7AED-478A-9088-43A40103946F}" srcOrd="3" destOrd="0" presId="urn:microsoft.com/office/officeart/2018/2/layout/IconVerticalSolidList"/>
    <dgm:cxn modelId="{8AF46918-A55E-4DA2-9A3B-1E22D1E9F1F3}" type="presParOf" srcId="{D67C0754-C979-4261-8C79-7A2274721ABC}" destId="{772FD7A9-71AB-40C2-AF11-5BD99977BC7F}" srcOrd="3" destOrd="0" presId="urn:microsoft.com/office/officeart/2018/2/layout/IconVerticalSolidList"/>
    <dgm:cxn modelId="{0476BB6E-5683-4457-9878-1C891807DA66}" type="presParOf" srcId="{D67C0754-C979-4261-8C79-7A2274721ABC}" destId="{D5F6F239-E6F0-4ED9-8E5F-7DBE11DEF1C7}" srcOrd="4" destOrd="0" presId="urn:microsoft.com/office/officeart/2018/2/layout/IconVerticalSolidList"/>
    <dgm:cxn modelId="{5CAB4696-E05C-4626-B672-9666D6518A33}" type="presParOf" srcId="{D5F6F239-E6F0-4ED9-8E5F-7DBE11DEF1C7}" destId="{9A2F60E4-4C33-4E54-A09D-C8F1616656E0}" srcOrd="0" destOrd="0" presId="urn:microsoft.com/office/officeart/2018/2/layout/IconVerticalSolidList"/>
    <dgm:cxn modelId="{0FB41F67-B864-4AEC-8C18-F932BBA9EA3B}" type="presParOf" srcId="{D5F6F239-E6F0-4ED9-8E5F-7DBE11DEF1C7}" destId="{310C94BA-618D-4D0B-B410-0A0D5FE6FF7E}" srcOrd="1" destOrd="0" presId="urn:microsoft.com/office/officeart/2018/2/layout/IconVerticalSolidList"/>
    <dgm:cxn modelId="{B48089E1-7D25-48AE-AABA-830E0BE6FCD1}" type="presParOf" srcId="{D5F6F239-E6F0-4ED9-8E5F-7DBE11DEF1C7}" destId="{BFFC1908-A471-4B3E-AFE6-BD88FA754553}" srcOrd="2" destOrd="0" presId="urn:microsoft.com/office/officeart/2018/2/layout/IconVerticalSolidList"/>
    <dgm:cxn modelId="{ACA6FF47-42EB-45B3-9D66-93438795DD70}" type="presParOf" srcId="{D5F6F239-E6F0-4ED9-8E5F-7DBE11DEF1C7}" destId="{017CC536-97A5-4A28-B71C-EA92FBBFDE7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5397BA-5853-401A-A07F-106DA653466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2_2" csCatId="accent2" phldr="1"/>
      <dgm:spPr/>
      <dgm:t>
        <a:bodyPr/>
        <a:lstStyle/>
        <a:p>
          <a:endParaRPr lang="en-US"/>
        </a:p>
      </dgm:t>
    </dgm:pt>
    <dgm:pt modelId="{ECBE7060-4464-4106-BBA3-25E21ADD10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0" i="0"/>
            <a:t>Moneyline is a straight bet on the game picking either team to win</a:t>
          </a:r>
          <a:endParaRPr lang="en-US" dirty="0"/>
        </a:p>
      </dgm:t>
    </dgm:pt>
    <dgm:pt modelId="{5028B8D3-E8BC-4946-8114-3A7C13AC9DD8}" type="parTrans" cxnId="{809068D5-7D6C-4133-9689-8554A3C6DE2A}">
      <dgm:prSet/>
      <dgm:spPr/>
      <dgm:t>
        <a:bodyPr/>
        <a:lstStyle/>
        <a:p>
          <a:endParaRPr lang="en-US"/>
        </a:p>
      </dgm:t>
    </dgm:pt>
    <dgm:pt modelId="{1E5DF69D-91FF-4559-B505-3ACC1F6B547A}" type="sibTrans" cxnId="{809068D5-7D6C-4133-9689-8554A3C6DE2A}">
      <dgm:prSet/>
      <dgm:spPr/>
      <dgm:t>
        <a:bodyPr/>
        <a:lstStyle/>
        <a:p>
          <a:endParaRPr lang="en-US"/>
        </a:p>
      </dgm:t>
    </dgm:pt>
    <dgm:pt modelId="{97FD0522-7884-4FBB-934E-3CC41118346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0" i="0" dirty="0">
              <a:effectLst/>
              <a:latin typeface="-apple-system"/>
            </a:rPr>
            <a:t>"-" means the team is favoured, "+" means the team is the underdog</a:t>
          </a:r>
          <a:endParaRPr lang="en-US" dirty="0"/>
        </a:p>
      </dgm:t>
    </dgm:pt>
    <dgm:pt modelId="{5BDECA7B-4AB5-42B2-8ED7-B5C005BDC4F8}" type="parTrans" cxnId="{4F0297FA-8D7C-40B1-9F93-271C76A88165}">
      <dgm:prSet/>
      <dgm:spPr/>
      <dgm:t>
        <a:bodyPr/>
        <a:lstStyle/>
        <a:p>
          <a:endParaRPr lang="en-US"/>
        </a:p>
      </dgm:t>
    </dgm:pt>
    <dgm:pt modelId="{87D7396D-AB61-45F7-B410-21C93F2320D8}" type="sibTrans" cxnId="{4F0297FA-8D7C-40B1-9F93-271C76A88165}">
      <dgm:prSet/>
      <dgm:spPr/>
      <dgm:t>
        <a:bodyPr/>
        <a:lstStyle/>
        <a:p>
          <a:endParaRPr lang="en-US"/>
        </a:p>
      </dgm:t>
    </dgm:pt>
    <dgm:pt modelId="{F4745EC5-19F8-4BDC-B69A-B8A3D8298EB8}" type="pres">
      <dgm:prSet presAssocID="{895397BA-5853-401A-A07F-106DA653466D}" presName="root" presStyleCnt="0">
        <dgm:presLayoutVars>
          <dgm:dir/>
          <dgm:resizeHandles val="exact"/>
        </dgm:presLayoutVars>
      </dgm:prSet>
      <dgm:spPr/>
    </dgm:pt>
    <dgm:pt modelId="{568C2F88-D908-40F8-A7CF-78DEE74CA777}" type="pres">
      <dgm:prSet presAssocID="{ECBE7060-4464-4106-BBA3-25E21ADD10DC}" presName="compNode" presStyleCnt="0"/>
      <dgm:spPr/>
    </dgm:pt>
    <dgm:pt modelId="{283A7472-E744-4272-8BEA-5DB65353189A}" type="pres">
      <dgm:prSet presAssocID="{ECBE7060-4464-4106-BBA3-25E21ADD10DC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FEB335A-C0DF-4B50-9248-1F3BB8B3FF69}" type="pres">
      <dgm:prSet presAssocID="{ECBE7060-4464-4106-BBA3-25E21ADD10D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D36F63CC-CF5A-489C-92A6-8EBDF5168BB9}" type="pres">
      <dgm:prSet presAssocID="{ECBE7060-4464-4106-BBA3-25E21ADD10DC}" presName="spaceRect" presStyleCnt="0"/>
      <dgm:spPr/>
    </dgm:pt>
    <dgm:pt modelId="{A8E9F1D4-F6DD-47F0-B8F2-898B99EB0E21}" type="pres">
      <dgm:prSet presAssocID="{ECBE7060-4464-4106-BBA3-25E21ADD10DC}" presName="textRect" presStyleLbl="revTx" presStyleIdx="0" presStyleCnt="2">
        <dgm:presLayoutVars>
          <dgm:chMax val="1"/>
          <dgm:chPref val="1"/>
        </dgm:presLayoutVars>
      </dgm:prSet>
      <dgm:spPr/>
    </dgm:pt>
    <dgm:pt modelId="{705BB5F1-5DD6-4407-8CCA-A0F155DB889D}" type="pres">
      <dgm:prSet presAssocID="{1E5DF69D-91FF-4559-B505-3ACC1F6B547A}" presName="sibTrans" presStyleCnt="0"/>
      <dgm:spPr/>
    </dgm:pt>
    <dgm:pt modelId="{57A1400F-2370-42E4-BF9A-52226C1721F8}" type="pres">
      <dgm:prSet presAssocID="{97FD0522-7884-4FBB-934E-3CC41118346D}" presName="compNode" presStyleCnt="0"/>
      <dgm:spPr/>
    </dgm:pt>
    <dgm:pt modelId="{395287D7-4D7F-426D-9602-34B346EEBE53}" type="pres">
      <dgm:prSet presAssocID="{97FD0522-7884-4FBB-934E-3CC41118346D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5AA0E40-AE82-47D3-AF68-2A6FA940F1AE}" type="pres">
      <dgm:prSet presAssocID="{97FD0522-7884-4FBB-934E-3CC41118346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t Dog"/>
        </a:ext>
      </dgm:extLst>
    </dgm:pt>
    <dgm:pt modelId="{180007C7-8A69-4FB6-95E4-C0013615C8EE}" type="pres">
      <dgm:prSet presAssocID="{97FD0522-7884-4FBB-934E-3CC41118346D}" presName="spaceRect" presStyleCnt="0"/>
      <dgm:spPr/>
    </dgm:pt>
    <dgm:pt modelId="{ECD4AD0F-73E2-43EC-8B1E-B3B2F4DB8866}" type="pres">
      <dgm:prSet presAssocID="{97FD0522-7884-4FBB-934E-3CC41118346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F9E4215-04E8-6D49-BBF7-F41EAA45FE90}" type="presOf" srcId="{895397BA-5853-401A-A07F-106DA653466D}" destId="{F4745EC5-19F8-4BDC-B69A-B8A3D8298EB8}" srcOrd="0" destOrd="0" presId="urn:microsoft.com/office/officeart/2018/5/layout/IconLeafLabelList"/>
    <dgm:cxn modelId="{6B94899A-D302-EE40-AEFD-46B0D682FD08}" type="presOf" srcId="{97FD0522-7884-4FBB-934E-3CC41118346D}" destId="{ECD4AD0F-73E2-43EC-8B1E-B3B2F4DB8866}" srcOrd="0" destOrd="0" presId="urn:microsoft.com/office/officeart/2018/5/layout/IconLeafLabelList"/>
    <dgm:cxn modelId="{809068D5-7D6C-4133-9689-8554A3C6DE2A}" srcId="{895397BA-5853-401A-A07F-106DA653466D}" destId="{ECBE7060-4464-4106-BBA3-25E21ADD10DC}" srcOrd="0" destOrd="0" parTransId="{5028B8D3-E8BC-4946-8114-3A7C13AC9DD8}" sibTransId="{1E5DF69D-91FF-4559-B505-3ACC1F6B547A}"/>
    <dgm:cxn modelId="{3512DCD9-CA8E-1A4A-89EB-6F5C5F7856DB}" type="presOf" srcId="{ECBE7060-4464-4106-BBA3-25E21ADD10DC}" destId="{A8E9F1D4-F6DD-47F0-B8F2-898B99EB0E21}" srcOrd="0" destOrd="0" presId="urn:microsoft.com/office/officeart/2018/5/layout/IconLeafLabelList"/>
    <dgm:cxn modelId="{4F0297FA-8D7C-40B1-9F93-271C76A88165}" srcId="{895397BA-5853-401A-A07F-106DA653466D}" destId="{97FD0522-7884-4FBB-934E-3CC41118346D}" srcOrd="1" destOrd="0" parTransId="{5BDECA7B-4AB5-42B2-8ED7-B5C005BDC4F8}" sibTransId="{87D7396D-AB61-45F7-B410-21C93F2320D8}"/>
    <dgm:cxn modelId="{84DE84F2-6192-2C43-B5A4-4FDAC419FA0D}" type="presParOf" srcId="{F4745EC5-19F8-4BDC-B69A-B8A3D8298EB8}" destId="{568C2F88-D908-40F8-A7CF-78DEE74CA777}" srcOrd="0" destOrd="0" presId="urn:microsoft.com/office/officeart/2018/5/layout/IconLeafLabelList"/>
    <dgm:cxn modelId="{123B60D8-ABFD-8E4F-942C-D173C5203F35}" type="presParOf" srcId="{568C2F88-D908-40F8-A7CF-78DEE74CA777}" destId="{283A7472-E744-4272-8BEA-5DB65353189A}" srcOrd="0" destOrd="0" presId="urn:microsoft.com/office/officeart/2018/5/layout/IconLeafLabelList"/>
    <dgm:cxn modelId="{4CC0BAAE-B760-0640-9A45-3A0AAEE90A63}" type="presParOf" srcId="{568C2F88-D908-40F8-A7CF-78DEE74CA777}" destId="{DFEB335A-C0DF-4B50-9248-1F3BB8B3FF69}" srcOrd="1" destOrd="0" presId="urn:microsoft.com/office/officeart/2018/5/layout/IconLeafLabelList"/>
    <dgm:cxn modelId="{A741E867-AAC7-EF4C-BD1D-0884562B815E}" type="presParOf" srcId="{568C2F88-D908-40F8-A7CF-78DEE74CA777}" destId="{D36F63CC-CF5A-489C-92A6-8EBDF5168BB9}" srcOrd="2" destOrd="0" presId="urn:microsoft.com/office/officeart/2018/5/layout/IconLeafLabelList"/>
    <dgm:cxn modelId="{7FDF3620-8E39-B346-9B26-6021068E8EBF}" type="presParOf" srcId="{568C2F88-D908-40F8-A7CF-78DEE74CA777}" destId="{A8E9F1D4-F6DD-47F0-B8F2-898B99EB0E21}" srcOrd="3" destOrd="0" presId="urn:microsoft.com/office/officeart/2018/5/layout/IconLeafLabelList"/>
    <dgm:cxn modelId="{5786C539-B37C-FA43-BFF6-FB54ECA48129}" type="presParOf" srcId="{F4745EC5-19F8-4BDC-B69A-B8A3D8298EB8}" destId="{705BB5F1-5DD6-4407-8CCA-A0F155DB889D}" srcOrd="1" destOrd="0" presId="urn:microsoft.com/office/officeart/2018/5/layout/IconLeafLabelList"/>
    <dgm:cxn modelId="{35C43623-4DB4-F840-96E1-2CC9E99C13BB}" type="presParOf" srcId="{F4745EC5-19F8-4BDC-B69A-B8A3D8298EB8}" destId="{57A1400F-2370-42E4-BF9A-52226C1721F8}" srcOrd="2" destOrd="0" presId="urn:microsoft.com/office/officeart/2018/5/layout/IconLeafLabelList"/>
    <dgm:cxn modelId="{FB92C3C3-7756-A148-B007-08F3C37755A6}" type="presParOf" srcId="{57A1400F-2370-42E4-BF9A-52226C1721F8}" destId="{395287D7-4D7F-426D-9602-34B346EEBE53}" srcOrd="0" destOrd="0" presId="urn:microsoft.com/office/officeart/2018/5/layout/IconLeafLabelList"/>
    <dgm:cxn modelId="{62C64BD7-737E-CE45-9E61-FCDBF45134B3}" type="presParOf" srcId="{57A1400F-2370-42E4-BF9A-52226C1721F8}" destId="{65AA0E40-AE82-47D3-AF68-2A6FA940F1AE}" srcOrd="1" destOrd="0" presId="urn:microsoft.com/office/officeart/2018/5/layout/IconLeafLabelList"/>
    <dgm:cxn modelId="{48A1A79A-7FA5-4141-B866-99B13195866F}" type="presParOf" srcId="{57A1400F-2370-42E4-BF9A-52226C1721F8}" destId="{180007C7-8A69-4FB6-95E4-C0013615C8EE}" srcOrd="2" destOrd="0" presId="urn:microsoft.com/office/officeart/2018/5/layout/IconLeafLabelList"/>
    <dgm:cxn modelId="{33170D36-2FCE-9A4C-85E3-A297C722A965}" type="presParOf" srcId="{57A1400F-2370-42E4-BF9A-52226C1721F8}" destId="{ECD4AD0F-73E2-43EC-8B1E-B3B2F4DB886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5397BA-5853-401A-A07F-106DA653466D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CBE7060-4464-4106-BBA3-25E21ADD10DC}">
      <dgm:prSet/>
      <dgm:spPr/>
      <dgm:t>
        <a:bodyPr/>
        <a:lstStyle/>
        <a:p>
          <a:pPr>
            <a:defRPr cap="all"/>
          </a:pPr>
          <a:r>
            <a:rPr lang="en-CA" b="0" i="0" dirty="0"/>
            <a:t>In Point Spread, you must choose the TEAM that you think will win, but THIS IS not necessarily based on who has the winning score in the game </a:t>
          </a:r>
          <a:endParaRPr lang="en-US" dirty="0"/>
        </a:p>
      </dgm:t>
    </dgm:pt>
    <dgm:pt modelId="{5028B8D3-E8BC-4946-8114-3A7C13AC9DD8}" type="parTrans" cxnId="{809068D5-7D6C-4133-9689-8554A3C6DE2A}">
      <dgm:prSet/>
      <dgm:spPr/>
      <dgm:t>
        <a:bodyPr/>
        <a:lstStyle/>
        <a:p>
          <a:endParaRPr lang="en-US"/>
        </a:p>
      </dgm:t>
    </dgm:pt>
    <dgm:pt modelId="{1E5DF69D-91FF-4559-B505-3ACC1F6B547A}" type="sibTrans" cxnId="{809068D5-7D6C-4133-9689-8554A3C6DE2A}">
      <dgm:prSet/>
      <dgm:spPr/>
      <dgm:t>
        <a:bodyPr/>
        <a:lstStyle/>
        <a:p>
          <a:endParaRPr lang="en-US"/>
        </a:p>
      </dgm:t>
    </dgm:pt>
    <dgm:pt modelId="{97FD0522-7884-4FBB-934E-3CC41118346D}">
      <dgm:prSet/>
      <dgm:spPr/>
      <dgm:t>
        <a:bodyPr/>
        <a:lstStyle/>
        <a:p>
          <a:pPr>
            <a:defRPr cap="all"/>
          </a:pPr>
          <a:r>
            <a:rPr lang="en-CA" b="0" i="0" dirty="0"/>
            <a:t>Instead, the winner is whoever beats or covers the Point Spread OF THE DIFFERENCE IN THE SCORE</a:t>
          </a:r>
          <a:endParaRPr lang="en-US" dirty="0"/>
        </a:p>
      </dgm:t>
    </dgm:pt>
    <dgm:pt modelId="{5BDECA7B-4AB5-42B2-8ED7-B5C005BDC4F8}" type="parTrans" cxnId="{4F0297FA-8D7C-40B1-9F93-271C76A88165}">
      <dgm:prSet/>
      <dgm:spPr/>
      <dgm:t>
        <a:bodyPr/>
        <a:lstStyle/>
        <a:p>
          <a:endParaRPr lang="en-US"/>
        </a:p>
      </dgm:t>
    </dgm:pt>
    <dgm:pt modelId="{87D7396D-AB61-45F7-B410-21C93F2320D8}" type="sibTrans" cxnId="{4F0297FA-8D7C-40B1-9F93-271C76A88165}">
      <dgm:prSet/>
      <dgm:spPr/>
      <dgm:t>
        <a:bodyPr/>
        <a:lstStyle/>
        <a:p>
          <a:endParaRPr lang="en-US"/>
        </a:p>
      </dgm:t>
    </dgm:pt>
    <dgm:pt modelId="{13225E89-D0F4-8D40-9791-00B70E086C8C}">
      <dgm:prSet/>
      <dgm:spPr/>
      <dgm:t>
        <a:bodyPr/>
        <a:lstStyle/>
        <a:p>
          <a:pPr>
            <a:defRPr cap="all"/>
          </a:pPr>
          <a:r>
            <a:rPr lang="en-CA" b="0" i="0" dirty="0"/>
            <a:t>Point Spread is expressed as a plus (+) for the underdog and a minus (-) for the favourite TEAM</a:t>
          </a:r>
          <a:endParaRPr lang="en-US" dirty="0"/>
        </a:p>
      </dgm:t>
    </dgm:pt>
    <dgm:pt modelId="{3ABF99F3-958F-0A43-A25A-194514B2F743}" type="parTrans" cxnId="{F5D853D2-C1B0-5940-A9CE-86B20C775486}">
      <dgm:prSet/>
      <dgm:spPr/>
      <dgm:t>
        <a:bodyPr/>
        <a:lstStyle/>
        <a:p>
          <a:endParaRPr lang="en-US"/>
        </a:p>
      </dgm:t>
    </dgm:pt>
    <dgm:pt modelId="{46C325DA-33AA-1D4B-811A-338811EAB773}" type="sibTrans" cxnId="{F5D853D2-C1B0-5940-A9CE-86B20C775486}">
      <dgm:prSet/>
      <dgm:spPr/>
      <dgm:t>
        <a:bodyPr/>
        <a:lstStyle/>
        <a:p>
          <a:endParaRPr lang="en-US"/>
        </a:p>
      </dgm:t>
    </dgm:pt>
    <dgm:pt modelId="{A9A89637-6FC2-8446-8649-BC94EAB7B2BA}" type="pres">
      <dgm:prSet presAssocID="{895397BA-5853-401A-A07F-106DA653466D}" presName="outerComposite" presStyleCnt="0">
        <dgm:presLayoutVars>
          <dgm:chMax val="5"/>
          <dgm:dir/>
          <dgm:resizeHandles val="exact"/>
        </dgm:presLayoutVars>
      </dgm:prSet>
      <dgm:spPr/>
    </dgm:pt>
    <dgm:pt modelId="{A62EE35D-D72F-9140-951D-55B4764EF0C8}" type="pres">
      <dgm:prSet presAssocID="{895397BA-5853-401A-A07F-106DA653466D}" presName="dummyMaxCanvas" presStyleCnt="0">
        <dgm:presLayoutVars/>
      </dgm:prSet>
      <dgm:spPr/>
    </dgm:pt>
    <dgm:pt modelId="{ABA1951E-1D4D-2045-8611-D79E8EFFB9F1}" type="pres">
      <dgm:prSet presAssocID="{895397BA-5853-401A-A07F-106DA653466D}" presName="ThreeNodes_1" presStyleLbl="node1" presStyleIdx="0" presStyleCnt="3" custLinFactNeighborY="904">
        <dgm:presLayoutVars>
          <dgm:bulletEnabled val="1"/>
        </dgm:presLayoutVars>
      </dgm:prSet>
      <dgm:spPr/>
    </dgm:pt>
    <dgm:pt modelId="{7BB4A99F-9385-954B-9237-86785A38961E}" type="pres">
      <dgm:prSet presAssocID="{895397BA-5853-401A-A07F-106DA653466D}" presName="ThreeNodes_2" presStyleLbl="node1" presStyleIdx="1" presStyleCnt="3" custLinFactNeighborX="-1087" custLinFactNeighborY="-11411">
        <dgm:presLayoutVars>
          <dgm:bulletEnabled val="1"/>
        </dgm:presLayoutVars>
      </dgm:prSet>
      <dgm:spPr/>
    </dgm:pt>
    <dgm:pt modelId="{FECC6EF9-85FE-7643-A559-B639253B65F0}" type="pres">
      <dgm:prSet presAssocID="{895397BA-5853-401A-A07F-106DA653466D}" presName="ThreeNodes_3" presStyleLbl="node1" presStyleIdx="2" presStyleCnt="3" custLinFactNeighborX="-991" custLinFactNeighborY="-22521">
        <dgm:presLayoutVars>
          <dgm:bulletEnabled val="1"/>
        </dgm:presLayoutVars>
      </dgm:prSet>
      <dgm:spPr/>
    </dgm:pt>
    <dgm:pt modelId="{11DF9833-77FB-584F-9A5E-495153275A15}" type="pres">
      <dgm:prSet presAssocID="{895397BA-5853-401A-A07F-106DA653466D}" presName="ThreeConn_1-2" presStyleLbl="fgAccFollowNode1" presStyleIdx="0" presStyleCnt="2">
        <dgm:presLayoutVars>
          <dgm:bulletEnabled val="1"/>
        </dgm:presLayoutVars>
      </dgm:prSet>
      <dgm:spPr/>
    </dgm:pt>
    <dgm:pt modelId="{2FE48AC3-7915-A44C-BDB9-7E5959826F73}" type="pres">
      <dgm:prSet presAssocID="{895397BA-5853-401A-A07F-106DA653466D}" presName="ThreeConn_2-3" presStyleLbl="fgAccFollowNode1" presStyleIdx="1" presStyleCnt="2">
        <dgm:presLayoutVars>
          <dgm:bulletEnabled val="1"/>
        </dgm:presLayoutVars>
      </dgm:prSet>
      <dgm:spPr/>
    </dgm:pt>
    <dgm:pt modelId="{A89B164B-ADBD-4C4F-B017-245176AC7197}" type="pres">
      <dgm:prSet presAssocID="{895397BA-5853-401A-A07F-106DA653466D}" presName="ThreeNodes_1_text" presStyleLbl="node1" presStyleIdx="2" presStyleCnt="3">
        <dgm:presLayoutVars>
          <dgm:bulletEnabled val="1"/>
        </dgm:presLayoutVars>
      </dgm:prSet>
      <dgm:spPr/>
    </dgm:pt>
    <dgm:pt modelId="{DA48AFE4-ED0B-E74E-924D-C58B2A170034}" type="pres">
      <dgm:prSet presAssocID="{895397BA-5853-401A-A07F-106DA653466D}" presName="ThreeNodes_2_text" presStyleLbl="node1" presStyleIdx="2" presStyleCnt="3">
        <dgm:presLayoutVars>
          <dgm:bulletEnabled val="1"/>
        </dgm:presLayoutVars>
      </dgm:prSet>
      <dgm:spPr/>
    </dgm:pt>
    <dgm:pt modelId="{D56F2CAF-419F-164A-BEEA-B9347242C45B}" type="pres">
      <dgm:prSet presAssocID="{895397BA-5853-401A-A07F-106DA653466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3077B2A-C1EE-584D-9D95-5460D111711A}" type="presOf" srcId="{895397BA-5853-401A-A07F-106DA653466D}" destId="{A9A89637-6FC2-8446-8649-BC94EAB7B2BA}" srcOrd="0" destOrd="0" presId="urn:microsoft.com/office/officeart/2005/8/layout/vProcess5"/>
    <dgm:cxn modelId="{89484246-748E-A14D-9C0B-C9FDC494AD59}" type="presOf" srcId="{97FD0522-7884-4FBB-934E-3CC41118346D}" destId="{7BB4A99F-9385-954B-9237-86785A38961E}" srcOrd="0" destOrd="0" presId="urn:microsoft.com/office/officeart/2005/8/layout/vProcess5"/>
    <dgm:cxn modelId="{8A24CB4A-9529-A44D-84E5-0B455070ADA4}" type="presOf" srcId="{13225E89-D0F4-8D40-9791-00B70E086C8C}" destId="{FECC6EF9-85FE-7643-A559-B639253B65F0}" srcOrd="0" destOrd="0" presId="urn:microsoft.com/office/officeart/2005/8/layout/vProcess5"/>
    <dgm:cxn modelId="{7833E95D-C3A1-2F4C-8553-14C4FCB83868}" type="presOf" srcId="{87D7396D-AB61-45F7-B410-21C93F2320D8}" destId="{2FE48AC3-7915-A44C-BDB9-7E5959826F73}" srcOrd="0" destOrd="0" presId="urn:microsoft.com/office/officeart/2005/8/layout/vProcess5"/>
    <dgm:cxn modelId="{8FAD7A63-E76F-9D41-824C-B81A305F1EAC}" type="presOf" srcId="{97FD0522-7884-4FBB-934E-3CC41118346D}" destId="{DA48AFE4-ED0B-E74E-924D-C58B2A170034}" srcOrd="1" destOrd="0" presId="urn:microsoft.com/office/officeart/2005/8/layout/vProcess5"/>
    <dgm:cxn modelId="{42E78671-E82E-1A44-9625-0A14EB82290F}" type="presOf" srcId="{ECBE7060-4464-4106-BBA3-25E21ADD10DC}" destId="{ABA1951E-1D4D-2045-8611-D79E8EFFB9F1}" srcOrd="0" destOrd="0" presId="urn:microsoft.com/office/officeart/2005/8/layout/vProcess5"/>
    <dgm:cxn modelId="{67BC3EAB-1168-F646-821D-6FACB8E84677}" type="presOf" srcId="{ECBE7060-4464-4106-BBA3-25E21ADD10DC}" destId="{A89B164B-ADBD-4C4F-B017-245176AC7197}" srcOrd="1" destOrd="0" presId="urn:microsoft.com/office/officeart/2005/8/layout/vProcess5"/>
    <dgm:cxn modelId="{A87BD7AD-0FFB-E343-A9DF-603A36F131BE}" type="presOf" srcId="{13225E89-D0F4-8D40-9791-00B70E086C8C}" destId="{D56F2CAF-419F-164A-BEEA-B9347242C45B}" srcOrd="1" destOrd="0" presId="urn:microsoft.com/office/officeart/2005/8/layout/vProcess5"/>
    <dgm:cxn modelId="{F5D853D2-C1B0-5940-A9CE-86B20C775486}" srcId="{895397BA-5853-401A-A07F-106DA653466D}" destId="{13225E89-D0F4-8D40-9791-00B70E086C8C}" srcOrd="2" destOrd="0" parTransId="{3ABF99F3-958F-0A43-A25A-194514B2F743}" sibTransId="{46C325DA-33AA-1D4B-811A-338811EAB773}"/>
    <dgm:cxn modelId="{809068D5-7D6C-4133-9689-8554A3C6DE2A}" srcId="{895397BA-5853-401A-A07F-106DA653466D}" destId="{ECBE7060-4464-4106-BBA3-25E21ADD10DC}" srcOrd="0" destOrd="0" parTransId="{5028B8D3-E8BC-4946-8114-3A7C13AC9DD8}" sibTransId="{1E5DF69D-91FF-4559-B505-3ACC1F6B547A}"/>
    <dgm:cxn modelId="{5CB2C1E7-A055-3042-84E7-A14301A962F3}" type="presOf" srcId="{1E5DF69D-91FF-4559-B505-3ACC1F6B547A}" destId="{11DF9833-77FB-584F-9A5E-495153275A15}" srcOrd="0" destOrd="0" presId="urn:microsoft.com/office/officeart/2005/8/layout/vProcess5"/>
    <dgm:cxn modelId="{4F0297FA-8D7C-40B1-9F93-271C76A88165}" srcId="{895397BA-5853-401A-A07F-106DA653466D}" destId="{97FD0522-7884-4FBB-934E-3CC41118346D}" srcOrd="1" destOrd="0" parTransId="{5BDECA7B-4AB5-42B2-8ED7-B5C005BDC4F8}" sibTransId="{87D7396D-AB61-45F7-B410-21C93F2320D8}"/>
    <dgm:cxn modelId="{F3F7CBB5-F7FE-4045-9B1C-5FF6D5F493A3}" type="presParOf" srcId="{A9A89637-6FC2-8446-8649-BC94EAB7B2BA}" destId="{A62EE35D-D72F-9140-951D-55B4764EF0C8}" srcOrd="0" destOrd="0" presId="urn:microsoft.com/office/officeart/2005/8/layout/vProcess5"/>
    <dgm:cxn modelId="{79677FBF-5688-D94B-B157-BC32B3569DD0}" type="presParOf" srcId="{A9A89637-6FC2-8446-8649-BC94EAB7B2BA}" destId="{ABA1951E-1D4D-2045-8611-D79E8EFFB9F1}" srcOrd="1" destOrd="0" presId="urn:microsoft.com/office/officeart/2005/8/layout/vProcess5"/>
    <dgm:cxn modelId="{AB26E72D-1C75-EC45-ABB6-51D4A4FA3CAB}" type="presParOf" srcId="{A9A89637-6FC2-8446-8649-BC94EAB7B2BA}" destId="{7BB4A99F-9385-954B-9237-86785A38961E}" srcOrd="2" destOrd="0" presId="urn:microsoft.com/office/officeart/2005/8/layout/vProcess5"/>
    <dgm:cxn modelId="{C07C68ED-FA57-5F4F-AE8E-B71265DA0414}" type="presParOf" srcId="{A9A89637-6FC2-8446-8649-BC94EAB7B2BA}" destId="{FECC6EF9-85FE-7643-A559-B639253B65F0}" srcOrd="3" destOrd="0" presId="urn:microsoft.com/office/officeart/2005/8/layout/vProcess5"/>
    <dgm:cxn modelId="{B1FDDEC6-8F5C-6D49-A11C-20826E21B5EB}" type="presParOf" srcId="{A9A89637-6FC2-8446-8649-BC94EAB7B2BA}" destId="{11DF9833-77FB-584F-9A5E-495153275A15}" srcOrd="4" destOrd="0" presId="urn:microsoft.com/office/officeart/2005/8/layout/vProcess5"/>
    <dgm:cxn modelId="{40F77CEC-0661-EF4A-960D-42F8E6FA4FD5}" type="presParOf" srcId="{A9A89637-6FC2-8446-8649-BC94EAB7B2BA}" destId="{2FE48AC3-7915-A44C-BDB9-7E5959826F73}" srcOrd="5" destOrd="0" presId="urn:microsoft.com/office/officeart/2005/8/layout/vProcess5"/>
    <dgm:cxn modelId="{5E2D5E21-C28F-2E45-AF6C-2693DFD42901}" type="presParOf" srcId="{A9A89637-6FC2-8446-8649-BC94EAB7B2BA}" destId="{A89B164B-ADBD-4C4F-B017-245176AC7197}" srcOrd="6" destOrd="0" presId="urn:microsoft.com/office/officeart/2005/8/layout/vProcess5"/>
    <dgm:cxn modelId="{C0E0F0E5-2F08-D04E-805F-679DB9ED0307}" type="presParOf" srcId="{A9A89637-6FC2-8446-8649-BC94EAB7B2BA}" destId="{DA48AFE4-ED0B-E74E-924D-C58B2A170034}" srcOrd="7" destOrd="0" presId="urn:microsoft.com/office/officeart/2005/8/layout/vProcess5"/>
    <dgm:cxn modelId="{A2EE469C-12A4-124A-AEEA-439325400892}" type="presParOf" srcId="{A9A89637-6FC2-8446-8649-BC94EAB7B2BA}" destId="{D56F2CAF-419F-164A-BEEA-B9347242C45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7AB3A-107C-4616-90A8-BA605AEC5811}">
      <dsp:nvSpPr>
        <dsp:cNvPr id="0" name=""/>
        <dsp:cNvSpPr/>
      </dsp:nvSpPr>
      <dsp:spPr>
        <a:xfrm>
          <a:off x="0" y="525"/>
          <a:ext cx="5371381" cy="123015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DAF0D-BC4E-4292-A240-9DAECC6ACCA0}">
      <dsp:nvSpPr>
        <dsp:cNvPr id="0" name=""/>
        <dsp:cNvSpPr/>
      </dsp:nvSpPr>
      <dsp:spPr>
        <a:xfrm>
          <a:off x="372122" y="277310"/>
          <a:ext cx="676586" cy="676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9A039-D7FC-41AB-AC5D-E6811F38A377}">
      <dsp:nvSpPr>
        <dsp:cNvPr id="0" name=""/>
        <dsp:cNvSpPr/>
      </dsp:nvSpPr>
      <dsp:spPr>
        <a:xfrm>
          <a:off x="1420830" y="525"/>
          <a:ext cx="3950550" cy="1230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192" tIns="130192" rIns="130192" bIns="13019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AKA “Totals Bet”</a:t>
          </a:r>
          <a:endParaRPr lang="en-US" sz="2200" kern="1200" dirty="0"/>
        </a:p>
      </dsp:txBody>
      <dsp:txXfrm>
        <a:off x="1420830" y="525"/>
        <a:ext cx="3950550" cy="1230156"/>
      </dsp:txXfrm>
    </dsp:sp>
    <dsp:sp modelId="{24F35BD2-3D44-46B5-9B2E-7773E7A17D1A}">
      <dsp:nvSpPr>
        <dsp:cNvPr id="0" name=""/>
        <dsp:cNvSpPr/>
      </dsp:nvSpPr>
      <dsp:spPr>
        <a:xfrm>
          <a:off x="0" y="1538221"/>
          <a:ext cx="5371381" cy="123015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77678-74A7-4EAF-AE61-001D86FD5B1E}">
      <dsp:nvSpPr>
        <dsp:cNvPr id="0" name=""/>
        <dsp:cNvSpPr/>
      </dsp:nvSpPr>
      <dsp:spPr>
        <a:xfrm>
          <a:off x="372122" y="1815006"/>
          <a:ext cx="676586" cy="676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44A4A-7AED-478A-9088-43A40103946F}">
      <dsp:nvSpPr>
        <dsp:cNvPr id="0" name=""/>
        <dsp:cNvSpPr/>
      </dsp:nvSpPr>
      <dsp:spPr>
        <a:xfrm>
          <a:off x="1420830" y="1538221"/>
          <a:ext cx="3950550" cy="1230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192" tIns="130192" rIns="130192" bIns="13019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A bet on the total combined score of a single game</a:t>
          </a:r>
          <a:endParaRPr lang="en-US" sz="2200" kern="1200" dirty="0"/>
        </a:p>
      </dsp:txBody>
      <dsp:txXfrm>
        <a:off x="1420830" y="1538221"/>
        <a:ext cx="3950550" cy="1230156"/>
      </dsp:txXfrm>
    </dsp:sp>
    <dsp:sp modelId="{9A2F60E4-4C33-4E54-A09D-C8F1616656E0}">
      <dsp:nvSpPr>
        <dsp:cNvPr id="0" name=""/>
        <dsp:cNvSpPr/>
      </dsp:nvSpPr>
      <dsp:spPr>
        <a:xfrm>
          <a:off x="0" y="3075916"/>
          <a:ext cx="5371381" cy="1230156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0C94BA-618D-4D0B-B410-0A0D5FE6FF7E}">
      <dsp:nvSpPr>
        <dsp:cNvPr id="0" name=""/>
        <dsp:cNvSpPr/>
      </dsp:nvSpPr>
      <dsp:spPr>
        <a:xfrm>
          <a:off x="372122" y="3352702"/>
          <a:ext cx="676586" cy="676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CC536-97A5-4A28-B71C-EA92FBBFDE7F}">
      <dsp:nvSpPr>
        <dsp:cNvPr id="0" name=""/>
        <dsp:cNvSpPr/>
      </dsp:nvSpPr>
      <dsp:spPr>
        <a:xfrm>
          <a:off x="1420830" y="3075916"/>
          <a:ext cx="3950550" cy="1230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192" tIns="130192" rIns="130192" bIns="13019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Higher or lower than a pre-determined value</a:t>
          </a:r>
          <a:endParaRPr lang="en-US" sz="2200" kern="1200" dirty="0"/>
        </a:p>
      </dsp:txBody>
      <dsp:txXfrm>
        <a:off x="1420830" y="3075916"/>
        <a:ext cx="3950550" cy="1230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A7472-E744-4272-8BEA-5DB65353189A}">
      <dsp:nvSpPr>
        <dsp:cNvPr id="0" name=""/>
        <dsp:cNvSpPr/>
      </dsp:nvSpPr>
      <dsp:spPr>
        <a:xfrm>
          <a:off x="402487" y="321783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B335A-C0DF-4B50-9248-1F3BB8B3FF69}">
      <dsp:nvSpPr>
        <dsp:cNvPr id="0" name=""/>
        <dsp:cNvSpPr/>
      </dsp:nvSpPr>
      <dsp:spPr>
        <a:xfrm>
          <a:off x="665737" y="585033"/>
          <a:ext cx="708750" cy="708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9F1D4-F6DD-47F0-B8F2-898B99EB0E21}">
      <dsp:nvSpPr>
        <dsp:cNvPr id="0" name=""/>
        <dsp:cNvSpPr/>
      </dsp:nvSpPr>
      <dsp:spPr>
        <a:xfrm>
          <a:off x="7612" y="1941784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200" b="0" i="0" kern="1200"/>
            <a:t>Moneyline is a straight bet on the game picking either team to win</a:t>
          </a:r>
          <a:endParaRPr lang="en-US" sz="1200" kern="1200" dirty="0"/>
        </a:p>
      </dsp:txBody>
      <dsp:txXfrm>
        <a:off x="7612" y="1941784"/>
        <a:ext cx="2025000" cy="720000"/>
      </dsp:txXfrm>
    </dsp:sp>
    <dsp:sp modelId="{395287D7-4D7F-426D-9602-34B346EEBE53}">
      <dsp:nvSpPr>
        <dsp:cNvPr id="0" name=""/>
        <dsp:cNvSpPr/>
      </dsp:nvSpPr>
      <dsp:spPr>
        <a:xfrm>
          <a:off x="2781862" y="321783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AA0E40-AE82-47D3-AF68-2A6FA940F1AE}">
      <dsp:nvSpPr>
        <dsp:cNvPr id="0" name=""/>
        <dsp:cNvSpPr/>
      </dsp:nvSpPr>
      <dsp:spPr>
        <a:xfrm>
          <a:off x="3045112" y="585033"/>
          <a:ext cx="708750" cy="708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D4AD0F-73E2-43EC-8B1E-B3B2F4DB8866}">
      <dsp:nvSpPr>
        <dsp:cNvPr id="0" name=""/>
        <dsp:cNvSpPr/>
      </dsp:nvSpPr>
      <dsp:spPr>
        <a:xfrm>
          <a:off x="2386987" y="1941784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200" b="0" i="0" kern="1200" dirty="0">
              <a:effectLst/>
              <a:latin typeface="-apple-system"/>
            </a:rPr>
            <a:t>"-" means the team is favoured, "+" means the team is the underdog</a:t>
          </a:r>
          <a:endParaRPr lang="en-US" sz="1200" kern="1200" dirty="0"/>
        </a:p>
      </dsp:txBody>
      <dsp:txXfrm>
        <a:off x="2386987" y="1941784"/>
        <a:ext cx="2025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1951E-1D4D-2045-8611-D79E8EFFB9F1}">
      <dsp:nvSpPr>
        <dsp:cNvPr id="0" name=""/>
        <dsp:cNvSpPr/>
      </dsp:nvSpPr>
      <dsp:spPr>
        <a:xfrm>
          <a:off x="0" y="10941"/>
          <a:ext cx="3485627" cy="12103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b="0" i="0" kern="1200" dirty="0"/>
            <a:t>In Point Spread, you must choose the TEAM that you think will win, but THIS IS not necessarily based on who has the winning score in the game </a:t>
          </a:r>
          <a:endParaRPr lang="en-US" sz="1100" kern="1200" dirty="0"/>
        </a:p>
      </dsp:txBody>
      <dsp:txXfrm>
        <a:off x="35449" y="46390"/>
        <a:ext cx="2179590" cy="1139429"/>
      </dsp:txXfrm>
    </dsp:sp>
    <dsp:sp modelId="{7BB4A99F-9385-954B-9237-86785A38961E}">
      <dsp:nvSpPr>
        <dsp:cNvPr id="0" name=""/>
        <dsp:cNvSpPr/>
      </dsp:nvSpPr>
      <dsp:spPr>
        <a:xfrm>
          <a:off x="269666" y="1273937"/>
          <a:ext cx="3485627" cy="1210327"/>
        </a:xfrm>
        <a:prstGeom prst="roundRect">
          <a:avLst>
            <a:gd name="adj" fmla="val 10000"/>
          </a:avLst>
        </a:prstGeom>
        <a:solidFill>
          <a:schemeClr val="accent2">
            <a:hueOff val="-747491"/>
            <a:satOff val="-20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b="0" i="0" kern="1200" dirty="0"/>
            <a:t>Instead, the winner is whoever beats or covers the Point Spread OF THE DIFFERENCE IN THE SCORE</a:t>
          </a:r>
          <a:endParaRPr lang="en-US" sz="1100" kern="1200" dirty="0"/>
        </a:p>
      </dsp:txBody>
      <dsp:txXfrm>
        <a:off x="305115" y="1309386"/>
        <a:ext cx="2320461" cy="1139429"/>
      </dsp:txXfrm>
    </dsp:sp>
    <dsp:sp modelId="{FECC6EF9-85FE-7643-A559-B639253B65F0}">
      <dsp:nvSpPr>
        <dsp:cNvPr id="0" name=""/>
        <dsp:cNvSpPr/>
      </dsp:nvSpPr>
      <dsp:spPr>
        <a:xfrm>
          <a:off x="580568" y="2551519"/>
          <a:ext cx="3485627" cy="1210327"/>
        </a:xfrm>
        <a:prstGeom prst="roundRect">
          <a:avLst>
            <a:gd name="adj" fmla="val 10000"/>
          </a:avLst>
        </a:prstGeom>
        <a:solidFill>
          <a:schemeClr val="accent2">
            <a:hueOff val="-1494981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b="0" i="0" kern="1200" dirty="0"/>
            <a:t>Point Spread is expressed as a plus (+) for the underdog and a minus (-) for the favourite TEAM</a:t>
          </a:r>
          <a:endParaRPr lang="en-US" sz="1100" kern="1200" dirty="0"/>
        </a:p>
      </dsp:txBody>
      <dsp:txXfrm>
        <a:off x="616017" y="2586968"/>
        <a:ext cx="2320461" cy="1139429"/>
      </dsp:txXfrm>
    </dsp:sp>
    <dsp:sp modelId="{11DF9833-77FB-584F-9A5E-495153275A15}">
      <dsp:nvSpPr>
        <dsp:cNvPr id="0" name=""/>
        <dsp:cNvSpPr/>
      </dsp:nvSpPr>
      <dsp:spPr>
        <a:xfrm>
          <a:off x="2698914" y="917831"/>
          <a:ext cx="786712" cy="78671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2875924" y="917831"/>
        <a:ext cx="432692" cy="592001"/>
      </dsp:txXfrm>
    </dsp:sp>
    <dsp:sp modelId="{2FE48AC3-7915-A44C-BDB9-7E5959826F73}">
      <dsp:nvSpPr>
        <dsp:cNvPr id="0" name=""/>
        <dsp:cNvSpPr/>
      </dsp:nvSpPr>
      <dsp:spPr>
        <a:xfrm>
          <a:off x="3006469" y="2321811"/>
          <a:ext cx="786712" cy="78671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953371"/>
            <a:satOff val="8325"/>
            <a:lumOff val="141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953371"/>
              <a:satOff val="8325"/>
              <a:lumOff val="14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183479" y="2321811"/>
        <a:ext cx="432692" cy="592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06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20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9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6/4/23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3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6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6/4/23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5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6/4/23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3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6/4/23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4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37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6/4/23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6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6/4/23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9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tobycrabtree/nfl-scores-and-betting-data?select=nfl_teams.csv" TargetMode="External"/><Relationship Id="rId3" Type="http://schemas.openxmlformats.org/officeDocument/2006/relationships/hyperlink" Target="https://github.com/jp-wright/nfl_betting_market_analysis" TargetMode="External"/><Relationship Id="rId7" Type="http://schemas.openxmlformats.org/officeDocument/2006/relationships/hyperlink" Target="https://www.kaggle.com/datasets/tobycrabtree/nfl-scores-and-betting-data?select=nfl_stadiums.csv" TargetMode="External"/><Relationship Id="rId2" Type="http://schemas.openxmlformats.org/officeDocument/2006/relationships/hyperlink" Target="https://www.kaggle.com/datasets/tobycrabtree/nfl-scores-and-betting-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tobycrabtree/nfl-scores-and-betting-data?select=spreadspoke_scores.csv" TargetMode="External"/><Relationship Id="rId5" Type="http://schemas.openxmlformats.org/officeDocument/2006/relationships/hyperlink" Target="https://www.kaggle.com/code/twalters20/nfl-betting-model" TargetMode="External"/><Relationship Id="rId4" Type="http://schemas.openxmlformats.org/officeDocument/2006/relationships/hyperlink" Target="https://github.com/jp-wright/nflgam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Video 48" descr="American Football Players">
            <a:extLst>
              <a:ext uri="{FF2B5EF4-FFF2-40B4-BE49-F238E27FC236}">
                <a16:creationId xmlns:a16="http://schemas.microsoft.com/office/drawing/2014/main" id="{CC52DB55-C595-4AE6-DDA4-873B1DEBFD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79EE37-C3B0-49F1-9785-D0E81CA82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57EE24-04F7-41C6-B67E-7DA947750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E17265-DA36-47C9-AC4D-01822E760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35D068-10AF-4241-ADFE-F40CFC9A7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9D8CB9-3E32-4523-AA97-532E923B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CF05D3-197B-478D-91B9-1377234BF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C49475-B923-4DC6-9257-BD65C2594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B29F5D-09EE-40A0-A705-540E29297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CA51D99-F305-4D17-9E03-5D3559625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8330E8-C3AF-44DC-80E5-215237BB7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6C3EC5-2106-4BC2-B570-E24E7C80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5CAA0D-896F-46F4-BA95-0C7904A0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459D97-1E10-461B-B7BE-4A5FC85F7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6CC35D8-8268-42B8-82BB-2120BD612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8253610-7D46-4B46-984A-207710895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A6CB29-B660-4E14-9809-43D35C04D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79E6EA-9BE0-4C29-AD42-41CACB6A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6499EE-044E-470D-8595-61636D9C7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0E042D5-4423-4A0F-8597-2B336F92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7BB4DB-48A1-4E03-A408-ED2D71B4E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C7BAFB-49FE-4016-A05F-804D2BCF8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9C7A31-7505-41B9-970C-1334EACE5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DAEDB-03F1-4BE3-AEB7-B53E401F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3867AB-2ACE-4D27-8864-3D0E2CBB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AE40CBB-020D-4627-AB50-C4874840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2AFB78-0A9B-471D-900E-0D5145E9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CBFD124-CC90-48A3-88D9-14CCA6455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0B98D2-82E8-4F95-B588-CC9ABD9B2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A3D3940-B50F-4C62-8D89-37DEE4702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3ED1A6-1F52-4F8C-A206-D0EAEA90C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D6DFE6-E11C-CE03-8597-BFEF74B3C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0" y="728905"/>
            <a:ext cx="4567990" cy="3184274"/>
          </a:xfrm>
        </p:spPr>
        <p:txBody>
          <a:bodyPr>
            <a:normAutofit/>
          </a:bodyPr>
          <a:lstStyle/>
          <a:p>
            <a:pPr algn="l"/>
            <a:r>
              <a:rPr lang="en-CA" dirty="0"/>
              <a:t>NFL Sports Betting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055C20-8CA2-71C7-181E-90F06296F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920" y="4642717"/>
            <a:ext cx="5459217" cy="1884696"/>
          </a:xfrm>
        </p:spPr>
        <p:txBody>
          <a:bodyPr>
            <a:normAutofit lnSpcReduction="10000"/>
          </a:bodyPr>
          <a:lstStyle/>
          <a:p>
            <a:r>
              <a:rPr lang="en-CA" sz="3500" b="1" dirty="0"/>
              <a:t>Betting for Starters </a:t>
            </a:r>
          </a:p>
          <a:p>
            <a:endParaRPr lang="en-CA" sz="2200" dirty="0"/>
          </a:p>
          <a:p>
            <a:r>
              <a:rPr lang="en-CA" sz="1700" dirty="0"/>
              <a:t>By: Dario Micucci, Justin Butler, </a:t>
            </a:r>
          </a:p>
          <a:p>
            <a:r>
              <a:rPr lang="en-CA" sz="1700" dirty="0"/>
              <a:t>Rebeca Perez &amp; Brettney Chau-Dang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16903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8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ctangle 173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2" name="Freeform: Shape 206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3" name="Freeform: Shape 208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4" name="Rectangle 210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25" name="Group 212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6" name="Freeform: Shape 243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27" name="Group 245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28" name="Rectangle 276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9" name="Rectangle 27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0" name="Right Triangle 280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Flowchart: Document 282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A6D524A-6732-4B70-AC86-459F2F895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0AE71854-2EC3-48B0-86C2-5A56374F1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D0E21600-BA07-401E-AB6F-BDFA3CCC9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EE5FE7DD-5592-41D4-A08C-52D3B745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72DC30A3-BEEE-4EFC-B941-23770DC96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B022868-DA72-4369-8A32-965E18405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982F43AF-943E-47B4-9AA8-2F4427B1D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9C3B454D-BBC8-4C85-B53D-06FED5A6C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555B17B2-8134-44F9-996D-AC22EBC9F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5C7275F9-9E71-479A-89BD-4524CD4C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DA8A6F8-F926-4E22-9701-3D296469A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A44EF91D-CF7E-4612-A390-E456D8354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3BAB70FF-0FFA-4B58-9ADD-11DDA504B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97F46716-BC12-481C-A335-F5E960496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AE99F57-C0B0-4AB8-8FC9-6C66BE1C9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9C78FA44-E331-4365-8905-F15F6888D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1ABBAFF4-00AB-4DB6-A494-B7490369B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FD0D23A1-3CC3-41C8-8616-CA60026BC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3843DD9-C067-432D-9522-6F5725D50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06728C99-72AD-4D56-8D93-89E5B2484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9646A8D-B482-44AE-905E-5A9127C45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ED4CF747-BBD8-46C9-AB53-240E0AE81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354134A-529C-4039-8EA7-0AC3FEF86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085E0F47-E979-40F3-A829-E7D5459D3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CCC2EA96-1106-4814-A975-DE54FA05F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FDAE39CF-FBFA-4161-8ED5-7748778EA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2986C1EE-8093-4D9D-9D09-DB55C97C6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AB806EFF-4DDC-441A-A8BF-291C0A441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D4FD2FD5-BAA2-4CD3-AFF4-599EEC59C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93C7FF2F-40B6-406B-AE3E-95E8E28B5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C60489-5B2A-8C9A-6C32-2F25B776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380" y="728905"/>
            <a:ext cx="8198083" cy="1628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Over/Under By Stadium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4B1715-7523-9BA7-6E2F-75157BAEB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759" y="1895695"/>
            <a:ext cx="5708157" cy="42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3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" name="Rectangle 16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9" name="Rectangle 170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0" name="Right Triangle 17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lowchart: Document 174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44293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05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1990E68-7E7D-7C2C-03E5-150FED95E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591" y="1233691"/>
            <a:ext cx="5932232" cy="5021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4D4F3-833D-CB09-AE16-FDDCF3F55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40" y="2783448"/>
            <a:ext cx="5558257" cy="10303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A924974-CF9F-8658-D652-4F1CE5A7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77" y="452923"/>
            <a:ext cx="6253085" cy="15067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Home Field Advantage Analysis:</a:t>
            </a:r>
          </a:p>
        </p:txBody>
      </p:sp>
    </p:spTree>
    <p:extLst>
      <p:ext uri="{BB962C8B-B14F-4D97-AF65-F5344CB8AC3E}">
        <p14:creationId xmlns:p14="http://schemas.microsoft.com/office/powerpoint/2010/main" val="4121115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3" name="Rectangle 213">
            <a:extLst>
              <a:ext uri="{FF2B5EF4-FFF2-40B4-BE49-F238E27FC236}">
                <a16:creationId xmlns:a16="http://schemas.microsoft.com/office/drawing/2014/main" id="{07678F73-9880-405C-9E21-2CC82BD04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ectangle 21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5" name="Right Triangle 21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1" y="155914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6" name="Group 21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2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2025"/>
            <a:ext cx="6253085" cy="15067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Findings: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F9A6A-9B82-F5DE-D518-AA15B5859089}"/>
              </a:ext>
            </a:extLst>
          </p:cNvPr>
          <p:cNvSpPr txBox="1"/>
          <p:nvPr/>
        </p:nvSpPr>
        <p:spPr>
          <a:xfrm>
            <a:off x="374658" y="2555823"/>
            <a:ext cx="5035541" cy="3715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sz="1500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b="0" i="0" dirty="0">
                <a:solidFill>
                  <a:srgbClr val="FFFFFF"/>
                </a:solidFill>
                <a:effectLst/>
              </a:rPr>
              <a:t>Only 10 out of 32 NFL teams have Indoor home fields</a:t>
            </a: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b="0" i="0" dirty="0">
              <a:solidFill>
                <a:srgbClr val="FFFFFF"/>
              </a:solidFill>
              <a:effectLst/>
            </a:endParaRP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b="0" i="0" dirty="0">
                <a:solidFill>
                  <a:srgbClr val="FFFFFF"/>
                </a:solidFill>
                <a:effectLst/>
              </a:rPr>
              <a:t> There have been 2.73 more outdoor games than indoor since 2013</a:t>
            </a: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b="0" i="0" dirty="0">
              <a:solidFill>
                <a:srgbClr val="FFFFFF"/>
              </a:solidFill>
              <a:effectLst/>
            </a:endParaRP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b="0" i="0" dirty="0">
                <a:solidFill>
                  <a:srgbClr val="FFFFFF"/>
                </a:solidFill>
                <a:effectLst/>
              </a:rPr>
              <a:t>No real advantage to either home stadium type</a:t>
            </a: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endParaRPr lang="en-US" b="0" i="0" dirty="0">
              <a:solidFill>
                <a:srgbClr val="FFFFFF"/>
              </a:solidFill>
              <a:effectLst/>
            </a:endParaRPr>
          </a:p>
          <a:p>
            <a:pPr marL="228600" indent="-228600"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en-US" b="0" i="0" dirty="0">
                <a:solidFill>
                  <a:srgbClr val="FFFFFF"/>
                </a:solidFill>
                <a:effectLst/>
              </a:rPr>
              <a:t> More correlation to a slight home field advantage in general</a:t>
            </a:r>
          </a:p>
        </p:txBody>
      </p:sp>
      <p:pic>
        <p:nvPicPr>
          <p:cNvPr id="209" name="Picture 163" descr="Football on green playing field">
            <a:extLst>
              <a:ext uri="{FF2B5EF4-FFF2-40B4-BE49-F238E27FC236}">
                <a16:creationId xmlns:a16="http://schemas.microsoft.com/office/drawing/2014/main" id="{8D738873-5A55-87BE-8476-280B8A252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17" r="6248" b="-1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6020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" name="Rectangle 214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9" name="Right Triangle 218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81" y="353922"/>
            <a:ext cx="8119989" cy="22407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Moneyline/Favourite Team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D14759-E5A8-B025-AF50-1F3689CECF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0023152"/>
              </p:ext>
            </p:extLst>
          </p:nvPr>
        </p:nvGraphicFramePr>
        <p:xfrm>
          <a:off x="642514" y="2187373"/>
          <a:ext cx="4419600" cy="298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A2CF9E9A-CE93-7E37-1BB4-CE0B3D6C1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444" y="1992192"/>
            <a:ext cx="6098694" cy="262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830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Rectangle 294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38" name="Group 296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9" name="Freeform: Shape 327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0" name="Freeform: Shape 329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1" name="Rectangle 331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42" name="Group 333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3" name="Freeform: Shape 364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44" name="Group 366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45" name="Rectangle 397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6" name="Rectangle 399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7" name="Right Triangle 40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Flowchart: Document 403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49" name="Group 40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14EB4A6-D767-C3CF-2A4E-87973364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057" y="1841873"/>
            <a:ext cx="8813034" cy="44065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DCFD-5B17-BAA4-ABD4-AD55744232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3869" y="727119"/>
            <a:ext cx="7664163" cy="283599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T</a:t>
            </a:r>
            <a:r>
              <a:rPr lang="en-US" sz="1800" b="0" i="0" dirty="0">
                <a:solidFill>
                  <a:schemeClr val="tx2"/>
                </a:solidFill>
                <a:effectLst/>
              </a:rPr>
              <a:t>he maximum number of games a week is 16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M</a:t>
            </a:r>
            <a:r>
              <a:rPr lang="en-US" sz="1800" b="0" i="0" dirty="0">
                <a:solidFill>
                  <a:schemeClr val="tx2"/>
                </a:solidFill>
                <a:effectLst/>
              </a:rPr>
              <a:t>inimum number of games a week is 1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buFont typeface="+mj-lt"/>
              <a:buAutoNum type="arabicPeriod"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921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07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09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11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1" name="Right Triangle 240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DCFD-5B17-BAA4-ABD4-AD55744232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1673" y="594722"/>
            <a:ext cx="4074660" cy="283599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The NFL increased the number of 'Wildcard' games in 2020 to 6 games</a:t>
            </a: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‘Week 18' was added to the NFL schedule in 2021</a:t>
            </a:r>
          </a:p>
          <a:p>
            <a:pPr>
              <a:buFont typeface="+mj-lt"/>
              <a:buAutoNum type="arabicPeriod"/>
            </a:pP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DA2E26-591B-D169-ECE6-CD6A5D2A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843" y="2207737"/>
            <a:ext cx="8753415" cy="43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4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07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09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11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37" name="Rectangle 23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1" name="Right Triangle 240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DD6A7A-2B51-7971-DAD5-E43EFE3E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26" y="410756"/>
            <a:ext cx="10018413" cy="15089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0" i="0" dirty="0">
                <a:solidFill>
                  <a:schemeClr val="tx2"/>
                </a:solidFill>
                <a:effectLst/>
              </a:rPr>
              <a:t>Favoured Team </a:t>
            </a:r>
            <a:r>
              <a:rPr lang="en-US" sz="3700" dirty="0">
                <a:solidFill>
                  <a:schemeClr val="tx2"/>
                </a:solidFill>
              </a:rPr>
              <a:t>W</a:t>
            </a:r>
            <a:r>
              <a:rPr lang="en-US" sz="3700" b="0" i="0" dirty="0">
                <a:solidFill>
                  <a:schemeClr val="tx2"/>
                </a:solidFill>
                <a:effectLst/>
              </a:rPr>
              <a:t>inning </a:t>
            </a:r>
            <a:r>
              <a:rPr lang="en-US" sz="3700" dirty="0">
                <a:solidFill>
                  <a:schemeClr val="tx2"/>
                </a:solidFill>
              </a:rPr>
              <a:t>R</a:t>
            </a:r>
            <a:r>
              <a:rPr lang="en-US" sz="3700" b="0" i="0" dirty="0">
                <a:solidFill>
                  <a:schemeClr val="tx2"/>
                </a:solidFill>
                <a:effectLst/>
              </a:rPr>
              <a:t>ecord per </a:t>
            </a:r>
            <a:r>
              <a:rPr lang="en-US" sz="3700" dirty="0">
                <a:solidFill>
                  <a:schemeClr val="tx2"/>
                </a:solidFill>
              </a:rPr>
              <a:t>W</a:t>
            </a:r>
            <a:r>
              <a:rPr lang="en-US" sz="3700" b="0" i="0" dirty="0">
                <a:solidFill>
                  <a:schemeClr val="tx2"/>
                </a:solidFill>
                <a:effectLst/>
              </a:rPr>
              <a:t>eek</a:t>
            </a:r>
            <a:br>
              <a:rPr lang="en-US" sz="3700" dirty="0">
                <a:solidFill>
                  <a:schemeClr val="tx2"/>
                </a:solidFill>
              </a:rPr>
            </a:br>
            <a:endParaRPr lang="en-US" sz="37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A8A05-8C80-13C5-B1F8-ACFA07500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63" y="1547226"/>
            <a:ext cx="7697673" cy="4432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B148B5-B766-2C48-BDCB-1E841E430779}"/>
              </a:ext>
            </a:extLst>
          </p:cNvPr>
          <p:cNvSpPr txBox="1"/>
          <p:nvPr/>
        </p:nvSpPr>
        <p:spPr>
          <a:xfrm>
            <a:off x="284229" y="2472674"/>
            <a:ext cx="61194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 Favourite team victories 1781/2707</a:t>
            </a:r>
          </a:p>
          <a:p>
            <a:pPr marL="285750" indent="-285750" algn="l">
              <a:buFont typeface="Wingdings" pitchFamily="2" charset="2"/>
              <a:buChar char="§"/>
            </a:pPr>
            <a:endParaRPr lang="en-CA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 algn="l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 65.79% Favourite win ratio</a:t>
            </a:r>
          </a:p>
          <a:p>
            <a:pPr marL="285750" indent="-285750" algn="l">
              <a:buFont typeface="Wingdings" pitchFamily="2" charset="2"/>
              <a:buChar char="§"/>
            </a:pPr>
            <a:endParaRPr lang="en-CA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 algn="l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 Underdog team victories 926/2707</a:t>
            </a:r>
          </a:p>
          <a:p>
            <a:pPr marL="285750" indent="-285750" algn="l">
              <a:buFont typeface="Wingdings" pitchFamily="2" charset="2"/>
              <a:buChar char="§"/>
            </a:pPr>
            <a:endParaRPr lang="en-CA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285750" indent="-285750" algn="l">
              <a:buFont typeface="Wingdings" pitchFamily="2" charset="2"/>
              <a:buChar char="§"/>
            </a:pPr>
            <a:r>
              <a:rPr lang="en-CA" b="0" i="0" dirty="0">
                <a:solidFill>
                  <a:srgbClr val="1D1C1D"/>
                </a:solidFill>
                <a:effectLst/>
                <a:latin typeface="Slack-Lato"/>
              </a:rPr>
              <a:t> 34.21% Underdog win ratio</a:t>
            </a:r>
          </a:p>
        </p:txBody>
      </p:sp>
    </p:spTree>
    <p:extLst>
      <p:ext uri="{BB962C8B-B14F-4D97-AF65-F5344CB8AC3E}">
        <p14:creationId xmlns:p14="http://schemas.microsoft.com/office/powerpoint/2010/main" val="3306350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3" name="Rectangle 112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27" name="Right Triangle 1126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31" name="Group 1130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132" name="Straight Connector 1131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" name="Straight Connector 1132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Straight Connector 1133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Straight Connector 1134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6" name="Straight Connector 1135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Straight Connector 1136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8" name="Straight Connector 1137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Straight Connector 1138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Straight Connector 1140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2" name="Straight Connector 1141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Straight Connector 1142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Straight Connector 1143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Straight Connector 1144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Straight Connector 1145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Straight Connector 1146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Straight Connector 1147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Straight Connector 1149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Straight Connector 1150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Straight Connector 1151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Straight Connector 1152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Straight Connector 1153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Straight Connector 1154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Straight Connector 1155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Straight Connector 1156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Straight Connector 1157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Straight Connector 1158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Straight Connector 1159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813" y="107334"/>
            <a:ext cx="6961486" cy="22407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dirty="0">
                <a:solidFill>
                  <a:schemeClr val="tx2"/>
                </a:solidFill>
              </a:rPr>
              <a:t>Point Spread Explained</a:t>
            </a:r>
          </a:p>
        </p:txBody>
      </p:sp>
      <p:pic>
        <p:nvPicPr>
          <p:cNvPr id="1028" name="Picture 4" descr="A screenshot of a spreadsheet&#10;&#10;Description automatically generated with medium confidence">
            <a:extLst>
              <a:ext uri="{FF2B5EF4-FFF2-40B4-BE49-F238E27FC236}">
                <a16:creationId xmlns:a16="http://schemas.microsoft.com/office/drawing/2014/main" id="{268A2394-9DE3-2536-034A-C7AD46E8B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3767" y="2042259"/>
            <a:ext cx="6795701" cy="292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D14759-E5A8-B025-AF50-1F3689CECF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2300400"/>
              </p:ext>
            </p:extLst>
          </p:nvPr>
        </p:nvGraphicFramePr>
        <p:xfrm>
          <a:off x="895373" y="1883122"/>
          <a:ext cx="4100738" cy="403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5637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4ACB0-2B52-48C2-9BC9-553BE735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96085" y="156685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49" name="Straight Connector 1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78074B-84D9-0094-28AD-27B5E825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8" y="220758"/>
            <a:ext cx="5187070" cy="1347896"/>
          </a:xfrm>
        </p:spPr>
        <p:txBody>
          <a:bodyPr>
            <a:normAutofit fontScale="90000"/>
          </a:bodyPr>
          <a:lstStyle/>
          <a:p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r>
              <a:rPr lang="en-CA" sz="3600" b="1" i="0" dirty="0">
                <a:solidFill>
                  <a:schemeClr val="tx2"/>
                </a:solidFill>
                <a:effectLst/>
                <a:latin typeface="-apple-system"/>
              </a:rPr>
              <a:t>How to Read Point Spread</a:t>
            </a:r>
            <a:br>
              <a:rPr lang="en-CA" sz="3200" b="1" i="0" dirty="0">
                <a:solidFill>
                  <a:schemeClr val="tx2"/>
                </a:solidFill>
                <a:effectLst/>
                <a:latin typeface="-apple-system"/>
              </a:rPr>
            </a:br>
            <a:endParaRPr lang="en-US" sz="21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DCFD-5B17-BAA4-ABD4-AD5574423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01" y="1872134"/>
            <a:ext cx="4952999" cy="3009494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 spread helps even out the betting “playing field”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the favourite team is expected to win, they need to win by more than the Point Spread difference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CA" sz="18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Contrarily, since t</a:t>
            </a:r>
            <a:r>
              <a:rPr lang="en-CA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underdog team is expected to lose, a bet on them could still win if they don’t lose </a:t>
            </a:r>
            <a:r>
              <a:rPr lang="en-CA" sz="18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 </a:t>
            </a:r>
            <a:r>
              <a:rPr lang="en-CA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difference set out by the Point Spread</a:t>
            </a:r>
          </a:p>
          <a:p>
            <a:pPr marL="0" indent="0">
              <a:buNone/>
            </a:pPr>
            <a:endParaRPr lang="en-CA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700" dirty="0">
              <a:solidFill>
                <a:schemeClr val="tx2"/>
              </a:solidFill>
            </a:endParaRPr>
          </a:p>
        </p:txBody>
      </p:sp>
      <p:pic>
        <p:nvPicPr>
          <p:cNvPr id="5" name="Picture 4" descr="Two referees near the goal signalling touchdown to large stadium">
            <a:extLst>
              <a:ext uri="{FF2B5EF4-FFF2-40B4-BE49-F238E27FC236}">
                <a16:creationId xmlns:a16="http://schemas.microsoft.com/office/drawing/2014/main" id="{4BF17049-72AC-E945-94C8-0F61B1157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9" r="3413" b="1"/>
          <a:stretch/>
        </p:blipFill>
        <p:spPr>
          <a:xfrm>
            <a:off x="5996631" y="7210"/>
            <a:ext cx="6200627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3E783C5-7C8C-5626-0434-362816B1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34604"/>
              </p:ext>
            </p:extLst>
          </p:nvPr>
        </p:nvGraphicFramePr>
        <p:xfrm>
          <a:off x="519758" y="4905774"/>
          <a:ext cx="5684398" cy="946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2199">
                  <a:extLst>
                    <a:ext uri="{9D8B030D-6E8A-4147-A177-3AD203B41FA5}">
                      <a16:colId xmlns:a16="http://schemas.microsoft.com/office/drawing/2014/main" val="2483603139"/>
                    </a:ext>
                  </a:extLst>
                </a:gridCol>
                <a:gridCol w="2842199">
                  <a:extLst>
                    <a:ext uri="{9D8B030D-6E8A-4147-A177-3AD203B41FA5}">
                      <a16:colId xmlns:a16="http://schemas.microsoft.com/office/drawing/2014/main" val="2371715054"/>
                    </a:ext>
                  </a:extLst>
                </a:gridCol>
              </a:tblGrid>
              <a:tr h="196721">
                <a:tc gridSpan="2">
                  <a:txBody>
                    <a:bodyPr/>
                    <a:lstStyle/>
                    <a:p>
                      <a:pPr algn="ctr"/>
                      <a:r>
                        <a:rPr lang="en-CA" sz="1800" kern="0" dirty="0">
                          <a:solidFill>
                            <a:schemeClr val="tx1"/>
                          </a:solidFill>
                          <a:effectLst/>
                        </a:rPr>
                        <a:t>POINT SPREAD (MATCH)</a:t>
                      </a:r>
                      <a:endParaRPr lang="en-CA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023127"/>
                  </a:ext>
                </a:extLst>
              </a:tr>
              <a:tr h="502178">
                <a:tc>
                  <a:txBody>
                    <a:bodyPr/>
                    <a:lstStyle/>
                    <a:p>
                      <a:pPr algn="ctr"/>
                      <a:endParaRPr lang="en-CA" sz="1200" kern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CA" sz="1200" kern="0" dirty="0">
                          <a:solidFill>
                            <a:schemeClr val="tx1"/>
                          </a:solidFill>
                          <a:effectLst/>
                        </a:rPr>
                        <a:t>DALLAS COWBOYS -4.5</a:t>
                      </a:r>
                      <a:br>
                        <a:rPr lang="en-CA" sz="1200" kern="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CA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8575" marB="95250" anchor="ctr"/>
                </a:tc>
                <a:tc>
                  <a:txBody>
                    <a:bodyPr/>
                    <a:lstStyle/>
                    <a:p>
                      <a:pPr algn="ctr"/>
                      <a:endParaRPr lang="en-CA" sz="1200" b="1" kern="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CA" sz="1200" b="1" kern="0" dirty="0">
                          <a:solidFill>
                            <a:srgbClr val="002060"/>
                          </a:solidFill>
                          <a:effectLst/>
                        </a:rPr>
                        <a:t>WASHINGTON COMMANDER +4.5</a:t>
                      </a:r>
                      <a:br>
                        <a:rPr lang="en-CA" sz="1200" b="1" kern="0" dirty="0">
                          <a:solidFill>
                            <a:srgbClr val="002060"/>
                          </a:solidFill>
                          <a:effectLst/>
                        </a:rPr>
                      </a:br>
                      <a:endParaRPr lang="en-CA" sz="1200" b="1" kern="1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8575" marB="95250" anchor="ctr"/>
                </a:tc>
                <a:extLst>
                  <a:ext uri="{0D108BD9-81ED-4DB2-BD59-A6C34878D82A}">
                    <a16:rowId xmlns:a16="http://schemas.microsoft.com/office/drawing/2014/main" val="3812910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838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 335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9" name="Freeform: Shape 368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1" name="Freeform: Shape 370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6" name="Freeform: Shape 405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39" name="Rectangle 43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4A929113-1368-4B1B-9C6F-140F47CB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3" name="Right Triangle 442">
            <a:extLst>
              <a:ext uri="{FF2B5EF4-FFF2-40B4-BE49-F238E27FC236}">
                <a16:creationId xmlns:a16="http://schemas.microsoft.com/office/drawing/2014/main" id="{C24346C5-B1C8-4C83-846B-122A3B4B2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0" y="1555699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id="{0B6C48B2-8296-4312-8901-93BB7735D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5" y="4554328"/>
            <a:ext cx="12197917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90F28F7A-4F2F-4C1B-AF1C-A6E7C795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B23CC870-B5E9-475F-A625-9E862A62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42A6B08C-017D-4B4D-95EC-4BB83C554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4599402-E1B8-4E3B-A56D-68606FC1E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B720C48A-E9A0-4B85-A954-39375E099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B0E26956-FF2A-412E-ACC4-29CCD0259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FB31E652-49AC-4108-85B8-75122A48A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DC1DB29F-0624-4035-B188-640616D5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1D27221C-2427-4C99-89DC-1A38A540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DBF1D76-8076-4BAE-B627-F1861C9E0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8E930E41-FC2F-4319-9C28-32C27843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C0936C1B-0C10-464B-85C8-345095AA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DB90EC61-FD0C-434A-9D1B-A20035C21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A5F5CC56-1FDA-4D3E-9C6E-8E996026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272B8FB2-B735-480F-9A88-48AADB222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85B46C1B-4FC4-4E24-AC43-07940BE1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C34915AF-0AE3-4EDD-8681-4C3F2C592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5C35A3F3-714E-4F69-9BDF-8ED284EF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3D561AC-B0B1-47EB-BE05-209F5612B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D3508E52-4FD9-4E6D-AFEA-69A88ED26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C69DDE76-16F7-472F-B6D7-84AE8FFF3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B2D87BEF-8844-4A3E-B130-B7D26740C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BB381129-2089-4EAA-AE6C-2BAA96BC8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5B69BF7A-FA63-4706-8066-DF15018E6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6A3ECB71-0CCD-403F-B14B-ABC48D78C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D9095BBA-0FE1-49E5-89F7-22125BAF8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B55351D8-6F27-4B82-968B-581B177C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351025A5-EB5A-4057-A85E-69AF0E6BE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5030318B-EEB9-4D92-BC50-D1151098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417FC0E3-7CC7-4188-BC7A-7E8FB5564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C60489-5B2A-8C9A-6C32-2F25B776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44" y="753708"/>
            <a:ext cx="11432271" cy="106855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Win/Loss Results Year Over Year (2013-2022)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75FA42-62E9-35F5-1B06-F141D9908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8878" y="2088431"/>
            <a:ext cx="9644979" cy="419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03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B088-43C9-19EE-785B-CCB4C9D6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882" y="748390"/>
            <a:ext cx="5747015" cy="2211993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Introduction</a:t>
            </a:r>
            <a:br>
              <a:rPr lang="en-US" dirty="0">
                <a:solidFill>
                  <a:schemeClr val="tx2"/>
                </a:solidFill>
              </a:rPr>
            </a:br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21DAA691-3369-C6A3-6AED-AE1F91691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9237" y="797686"/>
            <a:ext cx="4955351" cy="2221879"/>
          </a:xfrm>
        </p:spPr>
        <p:txBody>
          <a:bodyPr anchor="t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2"/>
                </a:solidFill>
              </a:rPr>
              <a:t>Primary choice for online gambling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2"/>
                </a:solidFill>
              </a:rPr>
              <a:t>Market value in 2021 was $75.41 Billion USD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tx2"/>
                </a:solidFill>
              </a:rPr>
              <a:t>Canadian market value $2.64 Billion in 2021 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2050" name="Picture 2" descr="The NFL Is the Most Popular Sport to Bet On - Variety">
            <a:extLst>
              <a:ext uri="{FF2B5EF4-FFF2-40B4-BE49-F238E27FC236}">
                <a16:creationId xmlns:a16="http://schemas.microsoft.com/office/drawing/2014/main" id="{D27C900B-759F-4DEA-3F58-82DE79530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0" b="20854"/>
          <a:stretch/>
        </p:blipFill>
        <p:spPr bwMode="auto">
          <a:xfrm>
            <a:off x="20" y="3271957"/>
            <a:ext cx="12205543" cy="3599364"/>
          </a:xfrm>
          <a:custGeom>
            <a:avLst/>
            <a:gdLst/>
            <a:ahLst/>
            <a:cxnLst/>
            <a:rect l="l" t="t" r="r" b="b"/>
            <a:pathLst>
              <a:path w="12178449" h="3424057">
                <a:moveTo>
                  <a:pt x="8778628" y="0"/>
                </a:moveTo>
                <a:lnTo>
                  <a:pt x="9096995" y="0"/>
                </a:lnTo>
                <a:lnTo>
                  <a:pt x="9540073" y="10341"/>
                </a:lnTo>
                <a:cubicBezTo>
                  <a:pt x="10154127" y="37036"/>
                  <a:pt x="10847400" y="104023"/>
                  <a:pt x="11653844" y="224215"/>
                </a:cubicBezTo>
                <a:lnTo>
                  <a:pt x="12178449" y="307575"/>
                </a:lnTo>
                <a:lnTo>
                  <a:pt x="12178449" y="3424056"/>
                </a:lnTo>
                <a:lnTo>
                  <a:pt x="0" y="3424057"/>
                </a:lnTo>
                <a:lnTo>
                  <a:pt x="0" y="1093185"/>
                </a:lnTo>
                <a:lnTo>
                  <a:pt x="851945" y="1080793"/>
                </a:lnTo>
                <a:cubicBezTo>
                  <a:pt x="4637202" y="967650"/>
                  <a:pt x="5848483" y="115490"/>
                  <a:pt x="8385751" y="774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B74F9B-A947-8E03-48AC-7443FC141CCA}"/>
              </a:ext>
            </a:extLst>
          </p:cNvPr>
          <p:cNvSpPr txBox="1"/>
          <p:nvPr/>
        </p:nvSpPr>
        <p:spPr>
          <a:xfrm>
            <a:off x="472885" y="1988172"/>
            <a:ext cx="406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Who would you place your bet 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686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21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63F76E1C-FC69-44F6-935D-9FD6397B5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AB3C4E00-6B18-4CF8-9DC2-02162296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E7ABFD-4E2F-460B-8571-E350D0FC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23C184D3-4C2A-44EE-A262-2E3C6842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86C4B643-3D84-4CB1-BEEE-CB9B1D35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B398A65-DA43-4776-BDAA-279642F5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9646011-DF03-4FDE-B8BB-0AE0F89F3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2540D352-E7ED-47DC-BE8E-C9FEF77A5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16DB5D5B-5AE4-4DAB-8141-FCDB66231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8EEF6B7-AD60-428F-B6B8-2238AA57D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F98CDB8-6AD1-4729-8490-32C346B65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EB8E25F4-254A-4197-9ADB-F0C5ADBE4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06A3F39-2E01-4422-9A9B-45B4EF2F9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89EE711-BFF1-4294-9012-82022ED73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3586C175-76D7-4C6F-807C-C70ED9847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95DB0DA-F298-46F5-859B-F63BFF39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B802C45-F77C-47E5-92CF-B8E7CC17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924382CF-AB3E-45B3-B1DE-A048D6B45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C7406E1-9B70-4704-ADE3-164CA49C1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74B1505-38F1-43E4-A215-624F3C28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10358C0-5CC8-4841-B5E4-E72FC83FB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6938537-63B0-45D6-8D4B-12C7CBB4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8015E06D-5EA4-41D7-81ED-46FC62E3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DBC5760A-F5E0-4888-9EE8-99457C481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EB505B7F-5D39-4E4A-8824-3B1A01564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AB7C9669-FA4D-4891-BD61-BA8A3D639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2252FB45-210F-4354-9D8E-005E2578B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DE3F9A75-1D01-443A-813C-F9CE58F56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A3E4BAE-6E09-4139-9A77-C0BCAB270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5A77689-BF30-4CAF-8EE7-92A3A1E87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097EE4C-0335-4AA3-BF62-E15062FFC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62FC2A78-9BA8-46A3-B2FC-D2536540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12F6BB95-E3D7-4E0D-B657-19A7A700D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4BB59D20-8878-4BE1-A373-5A06B03A0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5FC95D79-E360-4A9D-9734-36CBC93E7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DA35E6A9-BB47-4AF0-9704-34A3E3332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E9E767C-C7A3-4C9E-BB5A-A6C7A55CB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14E9D6E-9E89-4243-9ABF-D53E899D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B763B0DB-5EDC-4940-914A-B1AEB112E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72A229E1-C295-4D87-8D5A-8D23A49E7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191967F-41E6-4FB0-8EDD-887461FDE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8488BC40-49ED-4A65-BFDD-42C2380AC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3B9873C2-1A36-4C3B-A846-B2DE9329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AF554750-AAD3-49D1-94C7-97D45697E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D14B09A-44BF-46D9-94A1-76D33A39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ADE71B3-A935-4125-A959-9B82465AE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909AC835-5101-4FBA-9BDB-1E4D1DF7E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26DFCDBC-985F-4743-833F-BD55DDC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E116F6F7-AD3C-43D6-B98D-44897F0EB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190822A4-6A86-4617-A472-CE7F9A0BB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89CD6272-DC88-46BD-BAF4-0CA0DD4DB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33F1AD65-F542-413F-9CBD-C2533F717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E5DB73A-E5E6-4F3C-AA74-78F7C528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DBC080D5-DE50-4633-A72B-29C94D623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615F852F-3D9E-4F8E-B38C-3A3FE5A00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47B63D4-9AD6-4481-B5C7-03A9A1B8A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6B7CEAE6-B9C0-42D7-8770-69D8A3D06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5E117AB-9AD5-4F2A-8CE9-55DD704E7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AA9F1B50-E102-4170-B38D-DC2396664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8834EA0-11D6-48D2-9885-36869DDFB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759B5C28-9F05-4598-B55E-100BAA98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2BD7EE85-29AF-444F-B17B-299BBAFC0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21" name="Rectangle 320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5" name="Right Triangle 324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Flowchart: Document 326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410" y="751341"/>
            <a:ext cx="7059688" cy="10286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Home Team Results </a:t>
            </a:r>
          </a:p>
        </p:txBody>
      </p:sp>
      <p:pic>
        <p:nvPicPr>
          <p:cNvPr id="213" name="Graphic 165" descr="Rugby">
            <a:extLst>
              <a:ext uri="{FF2B5EF4-FFF2-40B4-BE49-F238E27FC236}">
                <a16:creationId xmlns:a16="http://schemas.microsoft.com/office/drawing/2014/main" id="{ECF45E2F-C1D4-53EA-D359-516A03A4E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7432" y="-82528"/>
            <a:ext cx="1815603" cy="18156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C62A62-FB55-4D4D-929B-6943179DD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14" y="1645654"/>
            <a:ext cx="11579239" cy="4602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F9A6A-9B82-F5DE-D518-AA15B5859089}"/>
              </a:ext>
            </a:extLst>
          </p:cNvPr>
          <p:cNvSpPr txBox="1"/>
          <p:nvPr/>
        </p:nvSpPr>
        <p:spPr>
          <a:xfrm>
            <a:off x="4285618" y="2364720"/>
            <a:ext cx="7524368" cy="211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66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21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63F76E1C-FC69-44F6-935D-9FD6397B5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AB3C4E00-6B18-4CF8-9DC2-02162296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E7ABFD-4E2F-460B-8571-E350D0FC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23C184D3-4C2A-44EE-A262-2E3C6842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86C4B643-3D84-4CB1-BEEE-CB9B1D35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B398A65-DA43-4776-BDAA-279642F5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9646011-DF03-4FDE-B8BB-0AE0F89F3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2540D352-E7ED-47DC-BE8E-C9FEF77A5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16DB5D5B-5AE4-4DAB-8141-FCDB66231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8EEF6B7-AD60-428F-B6B8-2238AA57D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F98CDB8-6AD1-4729-8490-32C346B65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EB8E25F4-254A-4197-9ADB-F0C5ADBE4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06A3F39-2E01-4422-9A9B-45B4EF2F9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89EE711-BFF1-4294-9012-82022ED73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3586C175-76D7-4C6F-807C-C70ED9847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95DB0DA-F298-46F5-859B-F63BFF39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B802C45-F77C-47E5-92CF-B8E7CC17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924382CF-AB3E-45B3-B1DE-A048D6B45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C7406E1-9B70-4704-ADE3-164CA49C1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74B1505-38F1-43E4-A215-624F3C28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10358C0-5CC8-4841-B5E4-E72FC83FB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6938537-63B0-45D6-8D4B-12C7CBB4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8015E06D-5EA4-41D7-81ED-46FC62E30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DBC5760A-F5E0-4888-9EE8-99457C481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EB505B7F-5D39-4E4A-8824-3B1A01564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AB7C9669-FA4D-4891-BD61-BA8A3D639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2252FB45-210F-4354-9D8E-005E2578B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DE3F9A75-1D01-443A-813C-F9CE58F56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A3E4BAE-6E09-4139-9A77-C0BCAB270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5A77689-BF30-4CAF-8EE7-92A3A1E87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097EE4C-0335-4AA3-BF62-E15062FFC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62FC2A78-9BA8-46A3-B2FC-D2536540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12F6BB95-E3D7-4E0D-B657-19A7A700D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4BB59D20-8878-4BE1-A373-5A06B03A0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5FC95D79-E360-4A9D-9734-36CBC93E7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DA35E6A9-BB47-4AF0-9704-34A3E3332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E9E767C-C7A3-4C9E-BB5A-A6C7A55CB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14E9D6E-9E89-4243-9ABF-D53E899D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B763B0DB-5EDC-4940-914A-B1AEB112E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72A229E1-C295-4D87-8D5A-8D23A49E7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191967F-41E6-4FB0-8EDD-887461FDE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8488BC40-49ED-4A65-BFDD-42C2380AC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3B9873C2-1A36-4C3B-A846-B2DE9329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AF554750-AAD3-49D1-94C7-97D45697E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D14B09A-44BF-46D9-94A1-76D33A39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ADE71B3-A935-4125-A959-9B82465AE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909AC835-5101-4FBA-9BDB-1E4D1DF7E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26DFCDBC-985F-4743-833F-BD55DDC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E116F6F7-AD3C-43D6-B98D-44897F0EB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190822A4-6A86-4617-A472-CE7F9A0BB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89CD6272-DC88-46BD-BAF4-0CA0DD4DB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33F1AD65-F542-413F-9CBD-C2533F717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E5DB73A-E5E6-4F3C-AA74-78F7C528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DBC080D5-DE50-4633-A72B-29C94D623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615F852F-3D9E-4F8E-B38C-3A3FE5A00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47B63D4-9AD6-4481-B5C7-03A9A1B8A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6B7CEAE6-B9C0-42D7-8770-69D8A3D06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5E117AB-9AD5-4F2A-8CE9-55DD704E7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AA9F1B50-E102-4170-B38D-DC2396664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8834EA0-11D6-48D2-9885-36869DDFB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759B5C28-9F05-4598-B55E-100BAA98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2BD7EE85-29AF-444F-B17B-299BBAFC0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21" name="Rectangle 320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5" name="Right Triangle 324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Flowchart: Document 326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79" y="525379"/>
            <a:ext cx="7187759" cy="11461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Home Away Results </a:t>
            </a:r>
          </a:p>
        </p:txBody>
      </p:sp>
      <p:pic>
        <p:nvPicPr>
          <p:cNvPr id="213" name="Graphic 165" descr="Rugby">
            <a:extLst>
              <a:ext uri="{FF2B5EF4-FFF2-40B4-BE49-F238E27FC236}">
                <a16:creationId xmlns:a16="http://schemas.microsoft.com/office/drawing/2014/main" id="{ECF45E2F-C1D4-53EA-D359-516A03A4E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6778" y="6656"/>
            <a:ext cx="1815603" cy="18156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F9A6A-9B82-F5DE-D518-AA15B5859089}"/>
              </a:ext>
            </a:extLst>
          </p:cNvPr>
          <p:cNvSpPr txBox="1"/>
          <p:nvPr/>
        </p:nvSpPr>
        <p:spPr>
          <a:xfrm>
            <a:off x="4285618" y="2364720"/>
            <a:ext cx="7524368" cy="211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00511-D5DB-E969-1DD7-A2641B02A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79" y="1824410"/>
            <a:ext cx="11119369" cy="416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5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9" name="Group 5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5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5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5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5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8" name="Group 88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90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91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92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93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95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7" name="Right Triangle 156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Document 158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B59D14-96E0-F105-2D97-798A3F456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7330" y="2588057"/>
            <a:ext cx="5555624" cy="2232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600" dirty="0">
                <a:solidFill>
                  <a:schemeClr val="tx2"/>
                </a:solidFill>
              </a:rPr>
              <a:t>Good Luck!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CE8D790-9E0E-4A92-6FAA-BCB8D8091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88" y="556118"/>
            <a:ext cx="4453009" cy="564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534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091C-BF50-A2B7-36ED-B45420B8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08865-416D-DE04-E3F9-6A1FC1B99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34" y="1476932"/>
            <a:ext cx="10722932" cy="4802187"/>
          </a:xfrm>
        </p:spPr>
        <p:txBody>
          <a:bodyPr>
            <a:normAutofit fontScale="70000" lnSpcReduction="20000"/>
          </a:bodyPr>
          <a:lstStyle/>
          <a:p>
            <a:r>
              <a:rPr lang="en-CA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https://www.kaggle.com/datasets/tobycrabtree/nfl-scores-and-betting-data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https://github.com/jp-wright/nfl_betting_market_analysis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</a:rPr>
              <a:t>https://sportsdata.io/developers/api-documentation/nfl#</a:t>
            </a:r>
          </a:p>
          <a:p>
            <a:r>
              <a:rPr lang="en-CA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https://github.com/jp-wright/nflgame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https://www.kaggle.com/code/twalters20/nfl-betting-model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https://www.kaggle.com/datasets/tobycrabtree/nfl-scores-and-betting-data?select=spreadspoke_scores.csv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https://www.kaggle.com/datasets/tobycrabtree/nfl-scores-and-betting-data?select=nfl_stadiums.csv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https://www.kaggle.com/datasets/tobycrabtree/nfl-scores-and-betting-data?select=nfl_teams.csv</a:t>
            </a:r>
            <a:endParaRPr lang="en-CA" u="sng" dirty="0">
              <a:solidFill>
                <a:schemeClr val="bg1"/>
              </a:solidFill>
            </a:endParaRPr>
          </a:p>
          <a:p>
            <a:r>
              <a:rPr lang="en-CA" u="sng" dirty="0">
                <a:solidFill>
                  <a:schemeClr val="bg1"/>
                </a:solidFill>
              </a:rPr>
              <a:t>https://www.kaggle.com/datasets?tags=16133-Gambling</a:t>
            </a:r>
          </a:p>
          <a:p>
            <a:r>
              <a:rPr lang="en-CA" u="sng" dirty="0">
                <a:solidFill>
                  <a:schemeClr val="bg1"/>
                </a:solidFill>
              </a:rPr>
              <a:t>https://tenor.com/search/hungergames-gifs</a:t>
            </a:r>
          </a:p>
        </p:txBody>
      </p:sp>
    </p:spTree>
    <p:extLst>
      <p:ext uri="{BB962C8B-B14F-4D97-AF65-F5344CB8AC3E}">
        <p14:creationId xmlns:p14="http://schemas.microsoft.com/office/powerpoint/2010/main" val="2736843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678F-0CCE-9E8C-242D-A7CCC1C0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23" y="822577"/>
            <a:ext cx="2636714" cy="1203386"/>
          </a:xfrm>
        </p:spPr>
        <p:txBody>
          <a:bodyPr>
            <a:normAutofit fontScale="90000"/>
          </a:bodyPr>
          <a:lstStyle/>
          <a:p>
            <a:r>
              <a:rPr lang="en-CA" sz="6700" b="1" u="sng" dirty="0"/>
              <a:t>Over</a:t>
            </a:r>
            <a:br>
              <a:rPr lang="en-CA" dirty="0"/>
            </a:br>
            <a:endParaRPr lang="en-CA" dirty="0"/>
          </a:p>
        </p:txBody>
      </p:sp>
      <p:graphicFrame>
        <p:nvGraphicFramePr>
          <p:cNvPr id="1034" name="Content Placeholder 2">
            <a:extLst>
              <a:ext uri="{FF2B5EF4-FFF2-40B4-BE49-F238E27FC236}">
                <a16:creationId xmlns:a16="http://schemas.microsoft.com/office/drawing/2014/main" id="{729C7A17-967E-C021-8BEF-D29BA11AA0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3694986"/>
              </p:ext>
            </p:extLst>
          </p:nvPr>
        </p:nvGraphicFramePr>
        <p:xfrm>
          <a:off x="6616460" y="1804617"/>
          <a:ext cx="5371381" cy="4306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65D65A6-875B-D941-7B85-746E7EF65B53}"/>
              </a:ext>
            </a:extLst>
          </p:cNvPr>
          <p:cNvSpPr txBox="1"/>
          <p:nvPr/>
        </p:nvSpPr>
        <p:spPr>
          <a:xfrm rot="10800000">
            <a:off x="1926050" y="1317539"/>
            <a:ext cx="3389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b="1" u="sng" dirty="0">
                <a:solidFill>
                  <a:schemeClr val="bg1"/>
                </a:solidFill>
                <a:latin typeface="+mj-lt"/>
              </a:rPr>
              <a:t>Under</a:t>
            </a:r>
            <a:r>
              <a:rPr lang="en-CA" sz="5400" b="1" u="sng" dirty="0">
                <a:solidFill>
                  <a:schemeClr val="bg1"/>
                </a:solidFill>
                <a:latin typeface="+mj-lt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31CB41-8507-F893-DF54-7D4BA77FB541}"/>
              </a:ext>
            </a:extLst>
          </p:cNvPr>
          <p:cNvSpPr txBox="1"/>
          <p:nvPr/>
        </p:nvSpPr>
        <p:spPr>
          <a:xfrm>
            <a:off x="2690762" y="608662"/>
            <a:ext cx="7084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0" dirty="0">
                <a:solidFill>
                  <a:schemeClr val="bg1"/>
                </a:solidFill>
                <a:latin typeface="+mj-lt"/>
              </a:rPr>
              <a:t>/</a:t>
            </a:r>
          </a:p>
        </p:txBody>
      </p:sp>
      <p:pic>
        <p:nvPicPr>
          <p:cNvPr id="1028" name="Picture 4" descr="A screenshot of a social media account&#10;&#10;Description automatically generated with low confidence">
            <a:extLst>
              <a:ext uri="{FF2B5EF4-FFF2-40B4-BE49-F238E27FC236}">
                <a16:creationId xmlns:a16="http://schemas.microsoft.com/office/drawing/2014/main" id="{E9B24443-A3FB-20F1-2A03-7A21D1A14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50" y="2755789"/>
            <a:ext cx="5588400" cy="240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00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1" name="Rectangle 22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5" name="Right Triangle 224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81094B-D6AA-ACF8-E76B-1D633E4E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87" y="298383"/>
            <a:ext cx="4419600" cy="224073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Total Games vs.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NFL Team</a:t>
            </a:r>
          </a:p>
        </p:txBody>
      </p:sp>
      <p:sp>
        <p:nvSpPr>
          <p:cNvPr id="176" name="Content Placeholder 175">
            <a:extLst>
              <a:ext uri="{FF2B5EF4-FFF2-40B4-BE49-F238E27FC236}">
                <a16:creationId xmlns:a16="http://schemas.microsoft.com/office/drawing/2014/main" id="{4855FC3E-91F8-0295-176B-48312D3E2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204" y="744526"/>
            <a:ext cx="4419600" cy="2983568"/>
          </a:xfrm>
        </p:spPr>
        <p:txBody>
          <a:bodyPr>
            <a:normAutofit/>
          </a:bodyPr>
          <a:lstStyle/>
          <a:p>
            <a:pPr algn="r"/>
            <a:r>
              <a:rPr lang="en-US" sz="1800" dirty="0">
                <a:solidFill>
                  <a:schemeClr val="tx1"/>
                </a:solidFill>
              </a:rPr>
              <a:t>Top NFL Team that was Over</a:t>
            </a:r>
          </a:p>
          <a:p>
            <a:pPr algn="r"/>
            <a:r>
              <a:rPr lang="en-US" sz="1800" dirty="0">
                <a:solidFill>
                  <a:schemeClr val="tx1"/>
                </a:solidFill>
              </a:rPr>
              <a:t>Top NFL Team that was Under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FFA6A-9F4A-AFC0-9DEA-06C852DA0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45" y="2061477"/>
            <a:ext cx="9334353" cy="438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6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7" name="Rectangle 243">
            <a:extLst>
              <a:ext uri="{FF2B5EF4-FFF2-40B4-BE49-F238E27FC236}">
                <a16:creationId xmlns:a16="http://schemas.microsoft.com/office/drawing/2014/main" id="{07678F73-9880-405C-9E21-2CC82BD04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8" name="Rectangle 24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9" name="Right Triangle 24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1" y="155914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0" name="Group 24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5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C7A5F1-BDD4-B395-8106-68F3408C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2025"/>
            <a:ext cx="4952999" cy="2247616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Total Games </a:t>
            </a:r>
            <a:br>
              <a:rPr lang="en-CA" dirty="0"/>
            </a:br>
            <a:r>
              <a:rPr lang="en-CA" dirty="0"/>
              <a:t>vs. Season</a:t>
            </a:r>
          </a:p>
        </p:txBody>
      </p:sp>
      <p:sp>
        <p:nvSpPr>
          <p:cNvPr id="197" name="Content Placeholder 149">
            <a:extLst>
              <a:ext uri="{FF2B5EF4-FFF2-40B4-BE49-F238E27FC236}">
                <a16:creationId xmlns:a16="http://schemas.microsoft.com/office/drawing/2014/main" id="{6E1DAF4A-CE9D-44C3-7DBE-FB5C706F9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1390"/>
            <a:ext cx="4952999" cy="3009494"/>
          </a:xfrm>
        </p:spPr>
        <p:txBody>
          <a:bodyPr>
            <a:normAutofit/>
          </a:bodyPr>
          <a:lstStyle/>
          <a:p>
            <a:r>
              <a:rPr lang="en-US" sz="1800" dirty="0"/>
              <a:t>Regular season games from 2013 to 2022 </a:t>
            </a:r>
          </a:p>
          <a:p>
            <a:r>
              <a:rPr lang="en-US" sz="1800" dirty="0"/>
              <a:t>Total amount of games that were higher or lower </a:t>
            </a:r>
          </a:p>
          <a:p>
            <a:r>
              <a:rPr lang="en-US" sz="1800" dirty="0"/>
              <a:t>60% of games were Under over the last 10 Seasons</a:t>
            </a:r>
          </a:p>
        </p:txBody>
      </p:sp>
      <p:pic>
        <p:nvPicPr>
          <p:cNvPr id="4" name="Content Placeholder 3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B4491A1B-12A6-67DA-6C77-DB8FC06CFA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2" r="28782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2254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" name="Rectangle 16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9" name="Rectangle 170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0" name="Right Triangle 17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lowchart: Document 174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44293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05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51B041-6B42-CF05-4C78-F60D11B0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76" y="635975"/>
            <a:ext cx="5410199" cy="22407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Analysis:</a:t>
            </a:r>
          </a:p>
        </p:txBody>
      </p:sp>
      <p:pic>
        <p:nvPicPr>
          <p:cNvPr id="213" name="Graphic 165" descr="Rugby">
            <a:extLst>
              <a:ext uri="{FF2B5EF4-FFF2-40B4-BE49-F238E27FC236}">
                <a16:creationId xmlns:a16="http://schemas.microsoft.com/office/drawing/2014/main" id="{ECF45E2F-C1D4-53EA-D359-516A03A4E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223" y="978212"/>
            <a:ext cx="4036500" cy="4036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F9A6A-9B82-F5DE-D518-AA15B5859089}"/>
              </a:ext>
            </a:extLst>
          </p:cNvPr>
          <p:cNvSpPr txBox="1"/>
          <p:nvPr/>
        </p:nvSpPr>
        <p:spPr>
          <a:xfrm>
            <a:off x="4285618" y="2364720"/>
            <a:ext cx="7524368" cy="211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sz="3200" dirty="0">
                <a:solidFill>
                  <a:schemeClr val="tx2"/>
                </a:solidFill>
              </a:rPr>
              <a:t>How is NFL betting affected by the type of stadium the games are played in?</a:t>
            </a:r>
          </a:p>
        </p:txBody>
      </p:sp>
    </p:spTree>
    <p:extLst>
      <p:ext uri="{BB962C8B-B14F-4D97-AF65-F5344CB8AC3E}">
        <p14:creationId xmlns:p14="http://schemas.microsoft.com/office/powerpoint/2010/main" val="409299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4ACB0-2B52-48C2-9BC9-553BE735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96085" y="156685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49" name="Straight Connector 1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78074B-84D9-0094-28AD-27B5E825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60" y="56752"/>
            <a:ext cx="5659582" cy="2191767"/>
          </a:xfrm>
        </p:spPr>
        <p:txBody>
          <a:bodyPr>
            <a:normAutofit fontScale="90000"/>
          </a:bodyPr>
          <a:lstStyle/>
          <a:p>
            <a:pPr marL="342900" indent="-342900">
              <a:buFont typeface="Wingdings" pitchFamily="2" charset="2"/>
              <a:buChar char="§"/>
            </a:pP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2100" b="0" i="0" dirty="0">
                <a:solidFill>
                  <a:schemeClr val="tx2"/>
                </a:solidFill>
                <a:effectLst/>
                <a:latin typeface="-apple-system"/>
              </a:rPr>
            </a:br>
            <a:r>
              <a:rPr lang="en-CA" sz="3200" b="1" i="0" dirty="0">
                <a:solidFill>
                  <a:schemeClr val="tx2"/>
                </a:solidFill>
                <a:effectLst/>
                <a:latin typeface="-apple-system"/>
              </a:rPr>
              <a:t>Stadium Types are</a:t>
            </a:r>
            <a:br>
              <a:rPr lang="en-CA" sz="3200" b="1" i="0" dirty="0">
                <a:solidFill>
                  <a:schemeClr val="tx2"/>
                </a:solidFill>
                <a:effectLst/>
                <a:latin typeface="-apple-system"/>
              </a:rPr>
            </a:br>
            <a:br>
              <a:rPr lang="en-CA" sz="3200" b="1" dirty="0">
                <a:solidFill>
                  <a:schemeClr val="tx2"/>
                </a:solidFill>
                <a:latin typeface="-apple-system"/>
              </a:rPr>
            </a:br>
            <a:r>
              <a:rPr lang="en-CA" sz="3200" dirty="0">
                <a:solidFill>
                  <a:schemeClr val="tx2"/>
                </a:solidFill>
                <a:latin typeface="-apple-system"/>
              </a:rPr>
              <a:t>1) </a:t>
            </a:r>
            <a:r>
              <a:rPr lang="en-CA" sz="3200" i="0" dirty="0">
                <a:solidFill>
                  <a:schemeClr val="tx2"/>
                </a:solidFill>
                <a:effectLst/>
                <a:latin typeface="-apple-system"/>
              </a:rPr>
              <a:t>Indoors: Dome </a:t>
            </a:r>
            <a:r>
              <a:rPr lang="en-CA" sz="3200" dirty="0">
                <a:solidFill>
                  <a:schemeClr val="tx2"/>
                </a:solidFill>
                <a:latin typeface="-apple-system"/>
              </a:rPr>
              <a:t>S</a:t>
            </a:r>
            <a:r>
              <a:rPr lang="en-CA" sz="3200" i="0" dirty="0">
                <a:solidFill>
                  <a:schemeClr val="tx2"/>
                </a:solidFill>
                <a:effectLst/>
                <a:latin typeface="-apple-system"/>
              </a:rPr>
              <a:t>tadium </a:t>
            </a:r>
            <a:br>
              <a:rPr lang="en-CA" sz="3200" dirty="0">
                <a:solidFill>
                  <a:schemeClr val="tx2"/>
                </a:solidFill>
                <a:latin typeface="-apple-system"/>
              </a:rPr>
            </a:br>
            <a:r>
              <a:rPr lang="en-CA" sz="3200" dirty="0">
                <a:solidFill>
                  <a:schemeClr val="tx2"/>
                </a:solidFill>
                <a:latin typeface="-apple-system"/>
              </a:rPr>
              <a:t>2) </a:t>
            </a:r>
            <a:r>
              <a:rPr lang="en-CA" sz="3200" i="0" dirty="0">
                <a:solidFill>
                  <a:schemeClr val="tx2"/>
                </a:solidFill>
                <a:effectLst/>
                <a:latin typeface="-apple-system"/>
              </a:rPr>
              <a:t>Outdoors: Open Air </a:t>
            </a:r>
            <a:r>
              <a:rPr lang="en-CA" sz="3200" dirty="0">
                <a:solidFill>
                  <a:schemeClr val="tx2"/>
                </a:solidFill>
                <a:latin typeface="-apple-system"/>
              </a:rPr>
              <a:t>S</a:t>
            </a:r>
            <a:r>
              <a:rPr lang="en-CA" sz="3200" i="0" dirty="0">
                <a:solidFill>
                  <a:schemeClr val="tx2"/>
                </a:solidFill>
                <a:effectLst/>
                <a:latin typeface="-apple-system"/>
              </a:rPr>
              <a:t>tadium</a:t>
            </a:r>
            <a:br>
              <a:rPr lang="en-CA" sz="2100" i="0" dirty="0">
                <a:solidFill>
                  <a:schemeClr val="tx2"/>
                </a:solidFill>
                <a:effectLst/>
                <a:latin typeface="-apple-system"/>
              </a:rPr>
            </a:br>
            <a:endParaRPr lang="en-US" sz="21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DCFD-5B17-BAA4-ABD4-AD5574423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15" y="2808998"/>
            <a:ext cx="4952999" cy="3009494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CA" sz="1700" dirty="0">
                <a:solidFill>
                  <a:schemeClr val="tx2"/>
                </a:solidFill>
                <a:latin typeface="-apple-system"/>
              </a:rPr>
              <a:t>Is stadium type, being either indoor or outdoor factored in when the over/under line is set for games?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CA" sz="1700" b="0" i="0" dirty="0">
                <a:solidFill>
                  <a:schemeClr val="tx2"/>
                </a:solidFill>
                <a:effectLst/>
                <a:latin typeface="-apple-system"/>
              </a:rPr>
              <a:t>Is there a homefield advantage to teams playing their home games indoors versus outdoors?</a:t>
            </a:r>
          </a:p>
          <a:p>
            <a:endParaRPr lang="en-US" sz="1700" dirty="0">
              <a:solidFill>
                <a:schemeClr val="tx2"/>
              </a:solidFill>
            </a:endParaRPr>
          </a:p>
        </p:txBody>
      </p:sp>
      <p:pic>
        <p:nvPicPr>
          <p:cNvPr id="5" name="Picture 4" descr="Two referees near the goal signalling touchdown to large stadium">
            <a:extLst>
              <a:ext uri="{FF2B5EF4-FFF2-40B4-BE49-F238E27FC236}">
                <a16:creationId xmlns:a16="http://schemas.microsoft.com/office/drawing/2014/main" id="{4BF17049-72AC-E945-94C8-0F61B1157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9" r="3413" b="1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4279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33" name="Group 56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2" name="Right Triangle 161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Flowchart: Document 163">
            <a:extLst>
              <a:ext uri="{FF2B5EF4-FFF2-40B4-BE49-F238E27FC236}">
                <a16:creationId xmlns:a16="http://schemas.microsoft.com/office/drawing/2014/main" id="{41FB6F01-9581-4ED4-833E-048E9F3C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96105" y="1562107"/>
            <a:ext cx="6858000" cy="3733791"/>
          </a:xfrm>
          <a:prstGeom prst="flowChartDocumen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2CFA242-21B4-2680-F3DE-BC76F23E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72" y="761867"/>
            <a:ext cx="11271347" cy="223219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br>
              <a:rPr lang="en-US" sz="1800" b="0" i="0" dirty="0">
                <a:solidFill>
                  <a:schemeClr val="tx2"/>
                </a:solidFill>
                <a:effectLst/>
              </a:rPr>
            </a:br>
            <a:br>
              <a:rPr lang="en-US" sz="1800" b="0" i="0" dirty="0">
                <a:solidFill>
                  <a:schemeClr val="tx2"/>
                </a:solidFill>
                <a:effectLst/>
              </a:rPr>
            </a:br>
            <a:br>
              <a:rPr lang="en-US" sz="1800" b="0" i="0" dirty="0">
                <a:solidFill>
                  <a:schemeClr val="tx2"/>
                </a:solidFill>
                <a:effectLst/>
              </a:rPr>
            </a:br>
            <a:br>
              <a:rPr lang="en-US" sz="1800" b="0" i="0" dirty="0">
                <a:solidFill>
                  <a:schemeClr val="tx2"/>
                </a:solidFill>
                <a:effectLst/>
              </a:rPr>
            </a:br>
            <a:r>
              <a:rPr lang="en-US" sz="6000" dirty="0">
                <a:solidFill>
                  <a:schemeClr val="tx2"/>
                </a:solidFill>
              </a:rPr>
              <a:t>Weather Analysis by Stadium Type</a:t>
            </a:r>
            <a:br>
              <a:rPr lang="en-US" sz="6000" b="0" i="0" dirty="0">
                <a:solidFill>
                  <a:schemeClr val="tx2"/>
                </a:solidFill>
                <a:effectLst/>
              </a:rPr>
            </a:br>
            <a:br>
              <a:rPr lang="en-US" sz="6000" b="1" i="0" dirty="0">
                <a:solidFill>
                  <a:schemeClr val="tx2"/>
                </a:solidFill>
                <a:effectLst/>
              </a:rPr>
            </a:br>
            <a:br>
              <a:rPr lang="en-US" sz="1800" b="1" dirty="0">
                <a:solidFill>
                  <a:schemeClr val="tx2"/>
                </a:solidFill>
              </a:rPr>
            </a:b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8AD8E6-4568-98A1-DBF2-22B39D8D8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37" y="2820633"/>
            <a:ext cx="11787686" cy="13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19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1" name="Rectangle 22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5" name="Right Triangle 224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81094B-D6AA-ACF8-E76B-1D633E4E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02" y="343433"/>
            <a:ext cx="4419600" cy="224073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CA" b="0" i="0" dirty="0">
                <a:solidFill>
                  <a:srgbClr val="1F2328"/>
                </a:solidFill>
                <a:effectLst/>
                <a:latin typeface="-apple-system"/>
              </a:rPr>
              <a:t>Over/Under Line by Stadium Type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B0786-3AB4-BC3B-4DB7-EC726679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305" y="1698099"/>
            <a:ext cx="5820711" cy="1699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1DAA6-822A-E4B7-5844-ECFB26780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43" y="3832612"/>
            <a:ext cx="3431113" cy="895073"/>
          </a:xfrm>
          <a:prstGeom prst="rect">
            <a:avLst/>
          </a:prstGeom>
        </p:spPr>
      </p:pic>
      <p:sp>
        <p:nvSpPr>
          <p:cNvPr id="9" name="Content Placeholder 175">
            <a:extLst>
              <a:ext uri="{FF2B5EF4-FFF2-40B4-BE49-F238E27FC236}">
                <a16:creationId xmlns:a16="http://schemas.microsoft.com/office/drawing/2014/main" id="{C9DE2818-0B81-3014-D8B9-73234D701B81}"/>
              </a:ext>
            </a:extLst>
          </p:cNvPr>
          <p:cNvSpPr txBox="1">
            <a:spLocks/>
          </p:cNvSpPr>
          <p:nvPr/>
        </p:nvSpPr>
        <p:spPr>
          <a:xfrm>
            <a:off x="725555" y="2448191"/>
            <a:ext cx="4419600" cy="1308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400" b="1" dirty="0">
                <a:solidFill>
                  <a:srgbClr val="1F2328"/>
                </a:solidFill>
                <a:latin typeface="-apple-system"/>
              </a:rPr>
              <a:t>Alternate Hypothesis: </a:t>
            </a:r>
            <a:r>
              <a:rPr lang="en-CA" sz="1400" dirty="0">
                <a:solidFill>
                  <a:srgbClr val="1F2328"/>
                </a:solidFill>
                <a:latin typeface="-apple-system"/>
              </a:rPr>
              <a:t>If stadium type is factored into how the over/under lines are set, then the average over/under line for games played indoors should be higher than the games played outdoors. </a:t>
            </a:r>
          </a:p>
          <a:p>
            <a:pPr marL="0" indent="0">
              <a:buNone/>
            </a:pPr>
            <a:r>
              <a:rPr lang="en-CA" sz="1400" b="1" i="0" dirty="0">
                <a:solidFill>
                  <a:srgbClr val="1F2328"/>
                </a:solidFill>
                <a:effectLst/>
                <a:latin typeface="-apple-system"/>
              </a:rPr>
              <a:t>Null Hypothesis: </a:t>
            </a:r>
            <a:r>
              <a:rPr lang="en-CA" sz="1400" b="0" i="0" dirty="0">
                <a:solidFill>
                  <a:srgbClr val="1F2328"/>
                </a:solidFill>
                <a:effectLst/>
                <a:latin typeface="-apple-system"/>
              </a:rPr>
              <a:t>If stadium is </a:t>
            </a:r>
            <a:r>
              <a:rPr lang="en-CA" sz="1400" b="1" i="0" dirty="0">
                <a:solidFill>
                  <a:srgbClr val="1F2328"/>
                </a:solidFill>
                <a:effectLst/>
                <a:latin typeface="-apple-system"/>
              </a:rPr>
              <a:t>NOT</a:t>
            </a:r>
            <a:r>
              <a:rPr lang="en-CA" sz="1400" b="0" i="0" dirty="0">
                <a:solidFill>
                  <a:srgbClr val="1F2328"/>
                </a:solidFill>
                <a:effectLst/>
                <a:latin typeface="-apple-system"/>
              </a:rPr>
              <a:t> factored into how the over/under lines are set, then the average over/under line for games played indoor will </a:t>
            </a:r>
            <a:r>
              <a:rPr lang="en-CA" sz="1400" b="1" i="0" dirty="0">
                <a:solidFill>
                  <a:srgbClr val="1F2328"/>
                </a:solidFill>
                <a:effectLst/>
                <a:latin typeface="-apple-system"/>
              </a:rPr>
              <a:t>NOT</a:t>
            </a:r>
            <a:r>
              <a:rPr lang="en-CA" sz="1400" b="0" i="0" dirty="0">
                <a:solidFill>
                  <a:srgbClr val="1F2328"/>
                </a:solidFill>
                <a:effectLst/>
                <a:latin typeface="-apple-system"/>
              </a:rPr>
              <a:t> be higher than the games played outdoors. </a:t>
            </a:r>
          </a:p>
          <a:p>
            <a:pPr marL="0" indent="0">
              <a:buNone/>
            </a:pPr>
            <a:endParaRPr lang="en-CA" sz="1400" dirty="0">
              <a:solidFill>
                <a:srgbClr val="1F2328"/>
              </a:solidFill>
              <a:latin typeface="-apple-system"/>
            </a:endParaRPr>
          </a:p>
          <a:p>
            <a:pPr marL="0" indent="0">
              <a:buNone/>
            </a:pPr>
            <a:endParaRPr lang="en-CA" sz="1400" dirty="0">
              <a:solidFill>
                <a:srgbClr val="1F2328"/>
              </a:solidFill>
              <a:latin typeface="-apple-system"/>
            </a:endParaRPr>
          </a:p>
          <a:p>
            <a:pPr marL="0" indent="0">
              <a:buNone/>
            </a:pPr>
            <a:endParaRPr lang="en-CA" sz="1400" dirty="0">
              <a:solidFill>
                <a:srgbClr val="1F2328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7124825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261A2E"/>
      </a:dk2>
      <a:lt2>
        <a:srgbClr val="F0F3F3"/>
      </a:lt2>
      <a:accent1>
        <a:srgbClr val="C34D5E"/>
      </a:accent1>
      <a:accent2>
        <a:srgbClr val="B13B7E"/>
      </a:accent2>
      <a:accent3>
        <a:srgbClr val="C34DC1"/>
      </a:accent3>
      <a:accent4>
        <a:srgbClr val="823BB1"/>
      </a:accent4>
      <a:accent5>
        <a:srgbClr val="634DC3"/>
      </a:accent5>
      <a:accent6>
        <a:srgbClr val="3B56B1"/>
      </a:accent6>
      <a:hlink>
        <a:srgbClr val="7A52C5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2022</TotalTime>
  <Words>790</Words>
  <Application>Microsoft Macintosh PowerPoint</Application>
  <PresentationFormat>Widescreen</PresentationFormat>
  <Paragraphs>88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-apple-system</vt:lpstr>
      <vt:lpstr>Arial</vt:lpstr>
      <vt:lpstr>Avenir Next LT Pro</vt:lpstr>
      <vt:lpstr>Calibri</vt:lpstr>
      <vt:lpstr>Courier New</vt:lpstr>
      <vt:lpstr>Posterama</vt:lpstr>
      <vt:lpstr>Slack-Lato</vt:lpstr>
      <vt:lpstr>Wingdings</vt:lpstr>
      <vt:lpstr>SineVTI</vt:lpstr>
      <vt:lpstr>NFL Sports Betting Analysis</vt:lpstr>
      <vt:lpstr>Introduction </vt:lpstr>
      <vt:lpstr>Over </vt:lpstr>
      <vt:lpstr>Total Games vs.  NFL Team</vt:lpstr>
      <vt:lpstr>Total Games  vs. Season</vt:lpstr>
      <vt:lpstr>Analysis:</vt:lpstr>
      <vt:lpstr>     Stadium Types are  1) Indoors: Dome Stadium  2) Outdoors: Open Air Stadium </vt:lpstr>
      <vt:lpstr>    Weather Analysis by Stadium Type   </vt:lpstr>
      <vt:lpstr>Over/Under Line by Stadium Type</vt:lpstr>
      <vt:lpstr>Over/Under By Stadium</vt:lpstr>
      <vt:lpstr>Home Field Advantage Analysis:</vt:lpstr>
      <vt:lpstr>Findings:</vt:lpstr>
      <vt:lpstr>Moneyline/Favourite Team</vt:lpstr>
      <vt:lpstr>PowerPoint Presentation</vt:lpstr>
      <vt:lpstr>PowerPoint Presentation</vt:lpstr>
      <vt:lpstr>Favoured Team Winning Record per Week </vt:lpstr>
      <vt:lpstr>Point Spread Explained</vt:lpstr>
      <vt:lpstr>     How to Read Point Spread </vt:lpstr>
      <vt:lpstr>Win/Loss Results Year Over Year (2013-2022)</vt:lpstr>
      <vt:lpstr>Home Team Results </vt:lpstr>
      <vt:lpstr>Home Away Results </vt:lpstr>
      <vt:lpstr>Good Luck!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NFL Sports Betting Analysis</dc:title>
  <dc:creator>B CD</dc:creator>
  <cp:lastModifiedBy>Rebeca Perez</cp:lastModifiedBy>
  <cp:revision>36</cp:revision>
  <dcterms:created xsi:type="dcterms:W3CDTF">2023-05-30T01:51:34Z</dcterms:created>
  <dcterms:modified xsi:type="dcterms:W3CDTF">2023-06-05T18:04:10Z</dcterms:modified>
</cp:coreProperties>
</file>